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1"/>
  </p:notesMasterIdLst>
  <p:handoutMasterIdLst>
    <p:handoutMasterId r:id="rId42"/>
  </p:handoutMasterIdLst>
  <p:sldIdLst>
    <p:sldId id="256" r:id="rId6"/>
    <p:sldId id="257" r:id="rId7"/>
    <p:sldId id="261" r:id="rId8"/>
    <p:sldId id="262" r:id="rId9"/>
    <p:sldId id="264" r:id="rId10"/>
    <p:sldId id="283" r:id="rId11"/>
    <p:sldId id="266" r:id="rId12"/>
    <p:sldId id="258" r:id="rId13"/>
    <p:sldId id="276" r:id="rId14"/>
    <p:sldId id="285" r:id="rId15"/>
    <p:sldId id="286" r:id="rId16"/>
    <p:sldId id="287" r:id="rId17"/>
    <p:sldId id="288" r:id="rId18"/>
    <p:sldId id="289" r:id="rId19"/>
    <p:sldId id="306" r:id="rId20"/>
    <p:sldId id="308" r:id="rId21"/>
    <p:sldId id="309" r:id="rId22"/>
    <p:sldId id="310" r:id="rId23"/>
    <p:sldId id="307" r:id="rId24"/>
    <p:sldId id="292" r:id="rId25"/>
    <p:sldId id="305" r:id="rId26"/>
    <p:sldId id="313" r:id="rId27"/>
    <p:sldId id="314" r:id="rId28"/>
    <p:sldId id="315" r:id="rId29"/>
    <p:sldId id="294" r:id="rId30"/>
    <p:sldId id="295" r:id="rId31"/>
    <p:sldId id="296" r:id="rId32"/>
    <p:sldId id="297" r:id="rId33"/>
    <p:sldId id="298" r:id="rId34"/>
    <p:sldId id="299" r:id="rId35"/>
    <p:sldId id="312" r:id="rId36"/>
    <p:sldId id="300" r:id="rId37"/>
    <p:sldId id="311" r:id="rId38"/>
    <p:sldId id="302" r:id="rId39"/>
    <p:sldId id="282" r:id="rId40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353" autoAdjust="0"/>
    <p:restoredTop sz="86355" autoAdjust="0"/>
  </p:normalViewPr>
  <p:slideViewPr>
    <p:cSldViewPr>
      <p:cViewPr varScale="1">
        <p:scale>
          <a:sx n="63" d="100"/>
          <a:sy n="63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9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9.xml"/><Relationship Id="rId5" Type="http://schemas.openxmlformats.org/officeDocument/2006/relationships/slide" Target="../slides/slide4.xml"/><Relationship Id="rId4" Type="http://schemas.openxmlformats.org/officeDocument/2006/relationships/slide" Target="../slides/slide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60D95-5FC9-47CE-A185-4E706E2441C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397A35E-7BE2-4D38-AF9C-571737EA9640}">
      <dgm:prSet phldrT="[Text]"/>
      <dgm:spPr/>
      <dgm:t>
        <a:bodyPr/>
        <a:lstStyle/>
        <a:p>
          <a:r>
            <a:rPr lang="en-US" b="1" dirty="0" smtClean="0">
              <a:solidFill>
                <a:srgbClr val="00A0BA"/>
              </a:solidFill>
            </a:rPr>
            <a:t>Acción Intersectorial</a:t>
          </a:r>
          <a:endParaRPr lang="en-US" b="1" dirty="0">
            <a:solidFill>
              <a:srgbClr val="00A0BA"/>
            </a:solidFill>
          </a:endParaRPr>
        </a:p>
      </dgm:t>
    </dgm:pt>
    <dgm:pt modelId="{9EB28736-817A-4316-9E28-7D678B4C4F35}" type="parTrans" cxnId="{467BE047-A709-4EAE-8DBF-048F0EBB153A}">
      <dgm:prSet/>
      <dgm:spPr/>
      <dgm:t>
        <a:bodyPr/>
        <a:lstStyle/>
        <a:p>
          <a:endParaRPr lang="en-US"/>
        </a:p>
      </dgm:t>
    </dgm:pt>
    <dgm:pt modelId="{09A41F67-8B68-4F56-BE83-2A2518236385}" type="sibTrans" cxnId="{467BE047-A709-4EAE-8DBF-048F0EBB153A}">
      <dgm:prSet/>
      <dgm:spPr/>
      <dgm:t>
        <a:bodyPr/>
        <a:lstStyle/>
        <a:p>
          <a:endParaRPr lang="en-US"/>
        </a:p>
      </dgm:t>
    </dgm:pt>
    <dgm:pt modelId="{9887CBD0-D1E6-49B4-8EAD-0054E807E192}">
      <dgm:prSet phldrT="[Text]"/>
      <dgm:spPr/>
      <dgm:t>
        <a:bodyPr/>
        <a:lstStyle/>
        <a:p>
          <a:r>
            <a:rPr lang="en-US" b="1" dirty="0" smtClean="0">
              <a:solidFill>
                <a:srgbClr val="00A0BA"/>
              </a:solidFill>
            </a:rPr>
            <a:t>Políticas Públicas Saludables</a:t>
          </a:r>
          <a:endParaRPr lang="en-US" b="1" dirty="0">
            <a:solidFill>
              <a:srgbClr val="00A0BA"/>
            </a:solidFill>
          </a:endParaRPr>
        </a:p>
      </dgm:t>
    </dgm:pt>
    <dgm:pt modelId="{5ACF8E65-9D01-4C5A-A46E-74BB819DA58E}" type="parTrans" cxnId="{D3C49CD8-6812-4870-8654-CBC29B96D733}">
      <dgm:prSet/>
      <dgm:spPr/>
      <dgm:t>
        <a:bodyPr/>
        <a:lstStyle/>
        <a:p>
          <a:endParaRPr lang="en-US"/>
        </a:p>
      </dgm:t>
    </dgm:pt>
    <dgm:pt modelId="{B5E89982-B749-4C33-B174-AFA03396826F}" type="sibTrans" cxnId="{D3C49CD8-6812-4870-8654-CBC29B96D733}">
      <dgm:prSet/>
      <dgm:spPr/>
      <dgm:t>
        <a:bodyPr/>
        <a:lstStyle/>
        <a:p>
          <a:endParaRPr lang="en-US"/>
        </a:p>
      </dgm:t>
    </dgm:pt>
    <dgm:pt modelId="{7599599E-6A1D-46D8-9695-CF7D07D7B719}">
      <dgm:prSet phldrT="[Text]"/>
      <dgm:spPr/>
      <dgm:t>
        <a:bodyPr/>
        <a:lstStyle/>
        <a:p>
          <a:r>
            <a:rPr lang="en-US" b="1" dirty="0" smtClean="0">
              <a:solidFill>
                <a:srgbClr val="00A0BA"/>
              </a:solidFill>
            </a:rPr>
            <a:t>Salud en todas las políticas</a:t>
          </a:r>
          <a:endParaRPr lang="en-US" b="1" dirty="0">
            <a:solidFill>
              <a:srgbClr val="00A0BA"/>
            </a:solidFill>
          </a:endParaRPr>
        </a:p>
      </dgm:t>
    </dgm:pt>
    <dgm:pt modelId="{9A66062B-6EC6-42C7-A7DE-770818FB824E}" type="parTrans" cxnId="{6D69D128-FF9E-4F71-B689-BD71EB7B2B00}">
      <dgm:prSet/>
      <dgm:spPr/>
      <dgm:t>
        <a:bodyPr/>
        <a:lstStyle/>
        <a:p>
          <a:endParaRPr lang="en-US"/>
        </a:p>
      </dgm:t>
    </dgm:pt>
    <dgm:pt modelId="{23532229-CAD5-468A-BE14-E60E45A13547}" type="sibTrans" cxnId="{6D69D128-FF9E-4F71-B689-BD71EB7B2B00}">
      <dgm:prSet/>
      <dgm:spPr/>
      <dgm:t>
        <a:bodyPr/>
        <a:lstStyle/>
        <a:p>
          <a:endParaRPr lang="en-US"/>
        </a:p>
      </dgm:t>
    </dgm:pt>
    <dgm:pt modelId="{088AD456-C83F-4A82-B662-A0459D6BB3FF}">
      <dgm:prSet/>
      <dgm:spPr/>
      <dgm:t>
        <a:bodyPr/>
        <a:lstStyle/>
        <a:p>
          <a:r>
            <a:rPr lang="en-US" dirty="0" smtClean="0"/>
            <a:t>Esbozada desde  la Declaración de Alma-Ata (1978)</a:t>
          </a:r>
          <a:endParaRPr lang="en-US" dirty="0"/>
        </a:p>
      </dgm:t>
    </dgm:pt>
    <dgm:pt modelId="{47773AEA-78E2-4992-AD39-6EE77A9B9DEE}" type="parTrans" cxnId="{CFA6ED30-5256-47F3-B5B1-9E63CE92DD70}">
      <dgm:prSet/>
      <dgm:spPr/>
      <dgm:t>
        <a:bodyPr/>
        <a:lstStyle/>
        <a:p>
          <a:endParaRPr lang="en-US"/>
        </a:p>
      </dgm:t>
    </dgm:pt>
    <dgm:pt modelId="{96B43753-F05B-4EB3-8C82-F69D81BD6E4E}" type="sibTrans" cxnId="{CFA6ED30-5256-47F3-B5B1-9E63CE92DD70}">
      <dgm:prSet/>
      <dgm:spPr/>
      <dgm:t>
        <a:bodyPr/>
        <a:lstStyle/>
        <a:p>
          <a:endParaRPr lang="en-US"/>
        </a:p>
      </dgm:t>
    </dgm:pt>
    <dgm:pt modelId="{EDF22EB2-7E88-456F-9731-6DA6480E7EF0}">
      <dgm:prSet/>
      <dgm:spPr/>
      <dgm:t>
        <a:bodyPr/>
        <a:lstStyle/>
        <a:p>
          <a:r>
            <a:rPr lang="en-US" dirty="0" smtClean="0"/>
            <a:t>Explícita desde la Carta de Ottawa de PS(1986)</a:t>
          </a:r>
          <a:endParaRPr lang="en-US" dirty="0"/>
        </a:p>
      </dgm:t>
    </dgm:pt>
    <dgm:pt modelId="{9A5FC7C1-5928-46A2-AE0A-71780AA77EFF}" type="parTrans" cxnId="{4D7D6B54-664C-4244-9F3C-5DA7BB268922}">
      <dgm:prSet/>
      <dgm:spPr/>
      <dgm:t>
        <a:bodyPr/>
        <a:lstStyle/>
        <a:p>
          <a:endParaRPr lang="en-US"/>
        </a:p>
      </dgm:t>
    </dgm:pt>
    <dgm:pt modelId="{8BEBCC51-DCF3-4EDF-A64A-B800AC65D0B4}" type="sibTrans" cxnId="{4D7D6B54-664C-4244-9F3C-5DA7BB268922}">
      <dgm:prSet/>
      <dgm:spPr/>
      <dgm:t>
        <a:bodyPr/>
        <a:lstStyle/>
        <a:p>
          <a:endParaRPr lang="en-US"/>
        </a:p>
      </dgm:t>
    </dgm:pt>
    <dgm:pt modelId="{D4B907E1-31CD-4267-A7F9-AA00D7B0BEAC}">
      <dgm:prSet/>
      <dgm:spPr/>
      <dgm:t>
        <a:bodyPr/>
        <a:lstStyle/>
        <a:p>
          <a:r>
            <a:rPr lang="en-US" dirty="0" smtClean="0"/>
            <a:t>Esbozada desde 2006</a:t>
          </a:r>
          <a:endParaRPr lang="en-US" dirty="0"/>
        </a:p>
      </dgm:t>
    </dgm:pt>
    <dgm:pt modelId="{D4C26447-D0D1-4944-A554-373BD9ED9D49}" type="parTrans" cxnId="{667415A4-6E02-4433-83E5-CCBFA9A37982}">
      <dgm:prSet/>
      <dgm:spPr/>
      <dgm:t>
        <a:bodyPr/>
        <a:lstStyle/>
        <a:p>
          <a:endParaRPr lang="en-US"/>
        </a:p>
      </dgm:t>
    </dgm:pt>
    <dgm:pt modelId="{0117DE44-C659-46BC-A3A4-E46E80DE0D2E}" type="sibTrans" cxnId="{667415A4-6E02-4433-83E5-CCBFA9A37982}">
      <dgm:prSet/>
      <dgm:spPr/>
      <dgm:t>
        <a:bodyPr/>
        <a:lstStyle/>
        <a:p>
          <a:endParaRPr lang="en-US"/>
        </a:p>
      </dgm:t>
    </dgm:pt>
    <dgm:pt modelId="{3CC27030-C9BA-49C0-8396-28540FE1D323}" type="pres">
      <dgm:prSet presAssocID="{A6760D95-5FC9-47CE-A185-4E706E2441C0}" presName="arrowDiagram" presStyleCnt="0">
        <dgm:presLayoutVars>
          <dgm:chMax val="5"/>
          <dgm:dir/>
          <dgm:resizeHandles val="exact"/>
        </dgm:presLayoutVars>
      </dgm:prSet>
      <dgm:spPr/>
    </dgm:pt>
    <dgm:pt modelId="{93F1AD66-C96C-4087-B18E-66D281FBE667}" type="pres">
      <dgm:prSet presAssocID="{A6760D95-5FC9-47CE-A185-4E706E2441C0}" presName="arrow" presStyleLbl="bgShp" presStyleIdx="0" presStyleCnt="1"/>
      <dgm:spPr>
        <a:solidFill>
          <a:srgbClr val="00B050"/>
        </a:solidFill>
      </dgm:spPr>
    </dgm:pt>
    <dgm:pt modelId="{6E9A2F6B-DDED-4774-BBE6-C3AB39A09DB7}" type="pres">
      <dgm:prSet presAssocID="{A6760D95-5FC9-47CE-A185-4E706E2441C0}" presName="arrowDiagram3" presStyleCnt="0"/>
      <dgm:spPr/>
    </dgm:pt>
    <dgm:pt modelId="{4DE47932-B319-45C2-8DB2-9FD7238544E3}" type="pres">
      <dgm:prSet presAssocID="{5397A35E-7BE2-4D38-AF9C-571737EA9640}" presName="bullet3a" presStyleLbl="node1" presStyleIdx="0" presStyleCnt="3"/>
      <dgm:spPr/>
    </dgm:pt>
    <dgm:pt modelId="{1F6E9BEE-5748-4B9D-8383-14C09A5867F2}" type="pres">
      <dgm:prSet presAssocID="{5397A35E-7BE2-4D38-AF9C-571737EA9640}" presName="textBox3a" presStyleLbl="revTx" presStyleIdx="0" presStyleCnt="3" custLinFactNeighborX="7767" custLinFactNeighborY="9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1ECC9-3AED-4A58-8C39-A8E40EF51479}" type="pres">
      <dgm:prSet presAssocID="{9887CBD0-D1E6-49B4-8EAD-0054E807E192}" presName="bullet3b" presStyleLbl="node1" presStyleIdx="1" presStyleCnt="3"/>
      <dgm:spPr/>
    </dgm:pt>
    <dgm:pt modelId="{C7578679-DC09-4955-8AC6-8E87313435D6}" type="pres">
      <dgm:prSet presAssocID="{9887CBD0-D1E6-49B4-8EAD-0054E807E192}" presName="textBox3b" presStyleLbl="revTx" presStyleIdx="1" presStyleCnt="3" custScaleY="70210" custLinFactNeighborX="4828" custLinFactNeighborY="-1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2FE31-B153-463E-A00F-7774E0BBC340}" type="pres">
      <dgm:prSet presAssocID="{7599599E-6A1D-46D8-9695-CF7D07D7B719}" presName="bullet3c" presStyleLbl="node1" presStyleIdx="2" presStyleCnt="3"/>
      <dgm:spPr/>
    </dgm:pt>
    <dgm:pt modelId="{7201124E-9266-4DED-A620-4692654E10D4}" type="pres">
      <dgm:prSet presAssocID="{7599599E-6A1D-46D8-9695-CF7D07D7B719}" presName="textBox3c" presStyleLbl="revTx" presStyleIdx="2" presStyleCnt="3" custScaleY="66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7415A4-6E02-4433-83E5-CCBFA9A37982}" srcId="{7599599E-6A1D-46D8-9695-CF7D07D7B719}" destId="{D4B907E1-31CD-4267-A7F9-AA00D7B0BEAC}" srcOrd="0" destOrd="0" parTransId="{D4C26447-D0D1-4944-A554-373BD9ED9D49}" sibTransId="{0117DE44-C659-46BC-A3A4-E46E80DE0D2E}"/>
    <dgm:cxn modelId="{250C158E-AF82-45F7-8194-AC35049A22E6}" type="presOf" srcId="{A6760D95-5FC9-47CE-A185-4E706E2441C0}" destId="{3CC27030-C9BA-49C0-8396-28540FE1D323}" srcOrd="0" destOrd="0" presId="urn:microsoft.com/office/officeart/2005/8/layout/arrow2"/>
    <dgm:cxn modelId="{6D69D128-FF9E-4F71-B689-BD71EB7B2B00}" srcId="{A6760D95-5FC9-47CE-A185-4E706E2441C0}" destId="{7599599E-6A1D-46D8-9695-CF7D07D7B719}" srcOrd="2" destOrd="0" parTransId="{9A66062B-6EC6-42C7-A7DE-770818FB824E}" sibTransId="{23532229-CAD5-468A-BE14-E60E45A13547}"/>
    <dgm:cxn modelId="{D3C49CD8-6812-4870-8654-CBC29B96D733}" srcId="{A6760D95-5FC9-47CE-A185-4E706E2441C0}" destId="{9887CBD0-D1E6-49B4-8EAD-0054E807E192}" srcOrd="1" destOrd="0" parTransId="{5ACF8E65-9D01-4C5A-A46E-74BB819DA58E}" sibTransId="{B5E89982-B749-4C33-B174-AFA03396826F}"/>
    <dgm:cxn modelId="{8802FB8A-BDA6-4CB4-9FBF-424344EFC30B}" type="presOf" srcId="{9887CBD0-D1E6-49B4-8EAD-0054E807E192}" destId="{C7578679-DC09-4955-8AC6-8E87313435D6}" srcOrd="0" destOrd="0" presId="urn:microsoft.com/office/officeart/2005/8/layout/arrow2"/>
    <dgm:cxn modelId="{F560BC41-94B9-45D0-8874-D549DC2D13BE}" type="presOf" srcId="{D4B907E1-31CD-4267-A7F9-AA00D7B0BEAC}" destId="{7201124E-9266-4DED-A620-4692654E10D4}" srcOrd="0" destOrd="1" presId="urn:microsoft.com/office/officeart/2005/8/layout/arrow2"/>
    <dgm:cxn modelId="{32E100B3-A80A-42B8-AC05-C2335527A97A}" type="presOf" srcId="{EDF22EB2-7E88-456F-9731-6DA6480E7EF0}" destId="{C7578679-DC09-4955-8AC6-8E87313435D6}" srcOrd="0" destOrd="1" presId="urn:microsoft.com/office/officeart/2005/8/layout/arrow2"/>
    <dgm:cxn modelId="{64EA4343-8B41-4019-8D04-75B35D71DB58}" type="presOf" srcId="{088AD456-C83F-4A82-B662-A0459D6BB3FF}" destId="{1F6E9BEE-5748-4B9D-8383-14C09A5867F2}" srcOrd="0" destOrd="1" presId="urn:microsoft.com/office/officeart/2005/8/layout/arrow2"/>
    <dgm:cxn modelId="{467BE047-A709-4EAE-8DBF-048F0EBB153A}" srcId="{A6760D95-5FC9-47CE-A185-4E706E2441C0}" destId="{5397A35E-7BE2-4D38-AF9C-571737EA9640}" srcOrd="0" destOrd="0" parTransId="{9EB28736-817A-4316-9E28-7D678B4C4F35}" sibTransId="{09A41F67-8B68-4F56-BE83-2A2518236385}"/>
    <dgm:cxn modelId="{BB01DB35-737C-4C93-81D2-3CB9041D9A0F}" type="presOf" srcId="{7599599E-6A1D-46D8-9695-CF7D07D7B719}" destId="{7201124E-9266-4DED-A620-4692654E10D4}" srcOrd="0" destOrd="0" presId="urn:microsoft.com/office/officeart/2005/8/layout/arrow2"/>
    <dgm:cxn modelId="{259CB84E-F844-4A76-A2F6-1F270F688601}" type="presOf" srcId="{5397A35E-7BE2-4D38-AF9C-571737EA9640}" destId="{1F6E9BEE-5748-4B9D-8383-14C09A5867F2}" srcOrd="0" destOrd="0" presId="urn:microsoft.com/office/officeart/2005/8/layout/arrow2"/>
    <dgm:cxn modelId="{4D7D6B54-664C-4244-9F3C-5DA7BB268922}" srcId="{9887CBD0-D1E6-49B4-8EAD-0054E807E192}" destId="{EDF22EB2-7E88-456F-9731-6DA6480E7EF0}" srcOrd="0" destOrd="0" parTransId="{9A5FC7C1-5928-46A2-AE0A-71780AA77EFF}" sibTransId="{8BEBCC51-DCF3-4EDF-A64A-B800AC65D0B4}"/>
    <dgm:cxn modelId="{CFA6ED30-5256-47F3-B5B1-9E63CE92DD70}" srcId="{5397A35E-7BE2-4D38-AF9C-571737EA9640}" destId="{088AD456-C83F-4A82-B662-A0459D6BB3FF}" srcOrd="0" destOrd="0" parTransId="{47773AEA-78E2-4992-AD39-6EE77A9B9DEE}" sibTransId="{96B43753-F05B-4EB3-8C82-F69D81BD6E4E}"/>
    <dgm:cxn modelId="{50550B10-0CAB-41AC-AA63-D15238E71906}" type="presParOf" srcId="{3CC27030-C9BA-49C0-8396-28540FE1D323}" destId="{93F1AD66-C96C-4087-B18E-66D281FBE667}" srcOrd="0" destOrd="0" presId="urn:microsoft.com/office/officeart/2005/8/layout/arrow2"/>
    <dgm:cxn modelId="{A54A92CD-29E0-49C1-AEED-C1A977147906}" type="presParOf" srcId="{3CC27030-C9BA-49C0-8396-28540FE1D323}" destId="{6E9A2F6B-DDED-4774-BBE6-C3AB39A09DB7}" srcOrd="1" destOrd="0" presId="urn:microsoft.com/office/officeart/2005/8/layout/arrow2"/>
    <dgm:cxn modelId="{7C20AA22-FE2E-4F60-BE44-D1AA0A778570}" type="presParOf" srcId="{6E9A2F6B-DDED-4774-BBE6-C3AB39A09DB7}" destId="{4DE47932-B319-45C2-8DB2-9FD7238544E3}" srcOrd="0" destOrd="0" presId="urn:microsoft.com/office/officeart/2005/8/layout/arrow2"/>
    <dgm:cxn modelId="{75288F7C-3CFB-4A59-9809-E504B362E48F}" type="presParOf" srcId="{6E9A2F6B-DDED-4774-BBE6-C3AB39A09DB7}" destId="{1F6E9BEE-5748-4B9D-8383-14C09A5867F2}" srcOrd="1" destOrd="0" presId="urn:microsoft.com/office/officeart/2005/8/layout/arrow2"/>
    <dgm:cxn modelId="{39823F66-1AB4-47EE-A0D3-366632CC4E83}" type="presParOf" srcId="{6E9A2F6B-DDED-4774-BBE6-C3AB39A09DB7}" destId="{3691ECC9-3AED-4A58-8C39-A8E40EF51479}" srcOrd="2" destOrd="0" presId="urn:microsoft.com/office/officeart/2005/8/layout/arrow2"/>
    <dgm:cxn modelId="{6152E624-5981-405F-9B62-2AD18275E8D5}" type="presParOf" srcId="{6E9A2F6B-DDED-4774-BBE6-C3AB39A09DB7}" destId="{C7578679-DC09-4955-8AC6-8E87313435D6}" srcOrd="3" destOrd="0" presId="urn:microsoft.com/office/officeart/2005/8/layout/arrow2"/>
    <dgm:cxn modelId="{23FF4501-D815-40D3-9BE5-5D34D03B6DA5}" type="presParOf" srcId="{6E9A2F6B-DDED-4774-BBE6-C3AB39A09DB7}" destId="{0BE2FE31-B153-463E-A00F-7774E0BBC340}" srcOrd="4" destOrd="0" presId="urn:microsoft.com/office/officeart/2005/8/layout/arrow2"/>
    <dgm:cxn modelId="{B2F07D50-F005-4CD3-98D2-364AF980F384}" type="presParOf" srcId="{6E9A2F6B-DDED-4774-BBE6-C3AB39A09DB7}" destId="{7201124E-9266-4DED-A620-4692654E10D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ACE503-AA92-44F8-B926-85DEE1510B0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BC89137-6685-41F2-BA01-D666372E11F8}">
      <dgm:prSet phldrT="[Texto]"/>
      <dgm:spPr/>
      <dgm:t>
        <a:bodyPr/>
        <a:lstStyle/>
        <a:p>
          <a:pPr algn="ctr"/>
          <a:endParaRPr lang="es-CO" b="1" dirty="0" smtClean="0">
            <a:solidFill>
              <a:schemeClr val="bg1"/>
            </a:solidFill>
          </a:endParaRPr>
        </a:p>
        <a:p>
          <a:pPr algn="ctr"/>
          <a:r>
            <a:rPr lang="es-CO" b="1" dirty="0" smtClean="0">
              <a:solidFill>
                <a:schemeClr val="bg1"/>
              </a:solidFill>
            </a:rPr>
            <a:t>Constitución Política de Colombia</a:t>
          </a:r>
        </a:p>
        <a:p>
          <a:pPr algn="ctr"/>
          <a:r>
            <a:rPr lang="es-CO" b="1" dirty="0" smtClean="0">
              <a:solidFill>
                <a:schemeClr val="bg1"/>
              </a:solidFill>
            </a:rPr>
            <a:t>1991</a:t>
          </a:r>
          <a:endParaRPr lang="es-CO" b="1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034EE2A3-5658-455B-8B8F-CF16B9FB0A13}" type="parTrans" cxnId="{FE1D6B9C-6AEB-448C-A374-1C10B02E124F}">
      <dgm:prSet/>
      <dgm:spPr/>
      <dgm:t>
        <a:bodyPr/>
        <a:lstStyle/>
        <a:p>
          <a:endParaRPr lang="es-CO"/>
        </a:p>
      </dgm:t>
    </dgm:pt>
    <dgm:pt modelId="{81A75755-7818-4D26-956D-E4070A89A43C}" type="sibTrans" cxnId="{FE1D6B9C-6AEB-448C-A374-1C10B02E124F}">
      <dgm:prSet/>
      <dgm:spPr/>
      <dgm:t>
        <a:bodyPr/>
        <a:lstStyle/>
        <a:p>
          <a:endParaRPr lang="es-CO"/>
        </a:p>
      </dgm:t>
    </dgm:pt>
    <dgm:pt modelId="{6B303012-47D9-4D6D-8796-FB9FBE7ADFBF}">
      <dgm:prSet phldrT="[Texto]"/>
      <dgm:spPr/>
      <dgm:t>
        <a:bodyPr/>
        <a:lstStyle/>
        <a:p>
          <a:pPr algn="ctr"/>
          <a:r>
            <a:rPr lang="es-CO" b="1" dirty="0" smtClean="0">
              <a:solidFill>
                <a:schemeClr val="bg1"/>
              </a:solidFill>
            </a:rPr>
            <a:t> Ley 100 de 1993</a:t>
          </a:r>
        </a:p>
        <a:p>
          <a:pPr algn="ctr"/>
          <a:r>
            <a:rPr lang="es-CO" b="1" dirty="0" smtClean="0">
              <a:solidFill>
                <a:schemeClr val="bg1"/>
              </a:solidFill>
            </a:rPr>
            <a:t>SGSSS</a:t>
          </a:r>
          <a:endParaRPr lang="es-CO" b="1" dirty="0">
            <a:solidFill>
              <a:schemeClr val="bg1"/>
            </a:solidFill>
          </a:endParaRPr>
        </a:p>
      </dgm:t>
    </dgm:pt>
    <dgm:pt modelId="{7CE77EBC-5130-4A0A-ABCD-5A8597CDD144}" type="parTrans" cxnId="{A67A0577-19C5-4DBE-B50B-AC01B392DE04}">
      <dgm:prSet/>
      <dgm:spPr/>
      <dgm:t>
        <a:bodyPr/>
        <a:lstStyle/>
        <a:p>
          <a:endParaRPr lang="es-CO"/>
        </a:p>
      </dgm:t>
    </dgm:pt>
    <dgm:pt modelId="{1E35547D-8B05-4071-91BB-2B3C245BE67E}" type="sibTrans" cxnId="{A67A0577-19C5-4DBE-B50B-AC01B392DE04}">
      <dgm:prSet/>
      <dgm:spPr/>
      <dgm:t>
        <a:bodyPr/>
        <a:lstStyle/>
        <a:p>
          <a:endParaRPr lang="es-CO"/>
        </a:p>
      </dgm:t>
    </dgm:pt>
    <dgm:pt modelId="{05B21A75-9868-435D-951F-D13127894827}">
      <dgm:prSet phldrT="[Texto]"/>
      <dgm:spPr/>
      <dgm:t>
        <a:bodyPr/>
        <a:lstStyle/>
        <a:p>
          <a:pPr algn="ctr"/>
          <a:r>
            <a:rPr lang="es-CO" b="1" dirty="0" smtClean="0">
              <a:solidFill>
                <a:schemeClr val="bg1"/>
              </a:solidFill>
            </a:rPr>
            <a:t>Ley  1438 de  2011</a:t>
          </a:r>
          <a:endParaRPr lang="es-CO" dirty="0">
            <a:solidFill>
              <a:schemeClr val="bg1"/>
            </a:solidFill>
          </a:endParaRPr>
        </a:p>
      </dgm:t>
    </dgm:pt>
    <dgm:pt modelId="{94FDDA75-B18C-41EB-A76E-E147F54620FF}" type="parTrans" cxnId="{42E975B2-90BA-4608-A2AB-C371DF72BEC9}">
      <dgm:prSet/>
      <dgm:spPr/>
      <dgm:t>
        <a:bodyPr/>
        <a:lstStyle/>
        <a:p>
          <a:endParaRPr lang="es-CO"/>
        </a:p>
      </dgm:t>
    </dgm:pt>
    <dgm:pt modelId="{93443830-E184-4FC5-9E44-89B8F5229888}" type="sibTrans" cxnId="{42E975B2-90BA-4608-A2AB-C371DF72BEC9}">
      <dgm:prSet/>
      <dgm:spPr/>
      <dgm:t>
        <a:bodyPr/>
        <a:lstStyle/>
        <a:p>
          <a:endParaRPr lang="es-CO"/>
        </a:p>
      </dgm:t>
    </dgm:pt>
    <dgm:pt modelId="{E6661DA2-DBAB-4C31-BB30-B17E1A595A38}">
      <dgm:prSet phldrT="[Texto]"/>
      <dgm:spPr/>
      <dgm:t>
        <a:bodyPr/>
        <a:lstStyle/>
        <a:p>
          <a:endParaRPr lang="es-CO" dirty="0"/>
        </a:p>
      </dgm:t>
    </dgm:pt>
    <dgm:pt modelId="{1D8319D1-5355-4BB4-9132-4F7EDA3C507F}" type="parTrans" cxnId="{AE07B432-72E1-4069-B2A0-EA721227048D}">
      <dgm:prSet/>
      <dgm:spPr/>
      <dgm:t>
        <a:bodyPr/>
        <a:lstStyle/>
        <a:p>
          <a:endParaRPr lang="es-CO"/>
        </a:p>
      </dgm:t>
    </dgm:pt>
    <dgm:pt modelId="{68A7648C-8AE4-4B28-A3D3-2F77FE33C233}" type="sibTrans" cxnId="{AE07B432-72E1-4069-B2A0-EA721227048D}">
      <dgm:prSet/>
      <dgm:spPr/>
      <dgm:t>
        <a:bodyPr/>
        <a:lstStyle/>
        <a:p>
          <a:endParaRPr lang="es-CO"/>
        </a:p>
      </dgm:t>
    </dgm:pt>
    <dgm:pt modelId="{4524093A-714E-45E3-811A-DC32342C255E}">
      <dgm:prSet phldrT="[Texto]"/>
      <dgm:spPr/>
      <dgm:t>
        <a:bodyPr/>
        <a:lstStyle/>
        <a:p>
          <a:endParaRPr lang="es-CO" dirty="0"/>
        </a:p>
      </dgm:t>
    </dgm:pt>
    <dgm:pt modelId="{530848E5-6273-4DBB-8A7F-B75CEA92450B}" type="parTrans" cxnId="{A1A8CD79-EF39-4E1B-8FF6-307BD283DE20}">
      <dgm:prSet/>
      <dgm:spPr/>
      <dgm:t>
        <a:bodyPr/>
        <a:lstStyle/>
        <a:p>
          <a:endParaRPr lang="es-CO"/>
        </a:p>
      </dgm:t>
    </dgm:pt>
    <dgm:pt modelId="{1E7894DF-77B6-425F-B6C2-05F181DC96D2}" type="sibTrans" cxnId="{A1A8CD79-EF39-4E1B-8FF6-307BD283DE20}">
      <dgm:prSet/>
      <dgm:spPr/>
      <dgm:t>
        <a:bodyPr/>
        <a:lstStyle/>
        <a:p>
          <a:endParaRPr lang="es-CO"/>
        </a:p>
      </dgm:t>
    </dgm:pt>
    <dgm:pt modelId="{4B13A560-7D20-4F83-97EE-D42E4E137FA1}">
      <dgm:prSet phldrT="[Texto]"/>
      <dgm:spPr/>
      <dgm:t>
        <a:bodyPr/>
        <a:lstStyle/>
        <a:p>
          <a:endParaRPr lang="es-CO" dirty="0"/>
        </a:p>
      </dgm:t>
    </dgm:pt>
    <dgm:pt modelId="{604C0463-0E05-4946-9C31-CF466D453DDD}" type="parTrans" cxnId="{A7913A53-9875-4FAE-BFF8-5E1CE6CE62EB}">
      <dgm:prSet/>
      <dgm:spPr/>
      <dgm:t>
        <a:bodyPr/>
        <a:lstStyle/>
        <a:p>
          <a:endParaRPr lang="es-CO"/>
        </a:p>
      </dgm:t>
    </dgm:pt>
    <dgm:pt modelId="{F23E356D-8A88-4493-B5C9-EFE191A8996B}" type="sibTrans" cxnId="{A7913A53-9875-4FAE-BFF8-5E1CE6CE62EB}">
      <dgm:prSet/>
      <dgm:spPr/>
      <dgm:t>
        <a:bodyPr/>
        <a:lstStyle/>
        <a:p>
          <a:endParaRPr lang="es-CO"/>
        </a:p>
      </dgm:t>
    </dgm:pt>
    <dgm:pt modelId="{0318001E-B41E-4950-9DC4-CA9584CC0474}">
      <dgm:prSet phldrT="[Texto]"/>
      <dgm:spPr/>
      <dgm:t>
        <a:bodyPr/>
        <a:lstStyle/>
        <a:p>
          <a:endParaRPr lang="es-CO" dirty="0"/>
        </a:p>
      </dgm:t>
    </dgm:pt>
    <dgm:pt modelId="{62A171FD-5392-40AB-9400-8367343241D9}" type="parTrans" cxnId="{FD8E0667-F1E6-4CE1-AA33-49D2ADD0A4ED}">
      <dgm:prSet/>
      <dgm:spPr/>
      <dgm:t>
        <a:bodyPr/>
        <a:lstStyle/>
        <a:p>
          <a:endParaRPr lang="es-CO"/>
        </a:p>
      </dgm:t>
    </dgm:pt>
    <dgm:pt modelId="{45E887CC-9703-4BC1-97BC-BC9AFE6120B6}" type="sibTrans" cxnId="{FD8E0667-F1E6-4CE1-AA33-49D2ADD0A4ED}">
      <dgm:prSet/>
      <dgm:spPr/>
      <dgm:t>
        <a:bodyPr/>
        <a:lstStyle/>
        <a:p>
          <a:endParaRPr lang="es-CO"/>
        </a:p>
      </dgm:t>
    </dgm:pt>
    <dgm:pt modelId="{AD934179-A119-436E-9211-ECBF3847037E}">
      <dgm:prSet/>
      <dgm:spPr/>
      <dgm:t>
        <a:bodyPr/>
        <a:lstStyle/>
        <a:p>
          <a:endParaRPr lang="es-CO"/>
        </a:p>
      </dgm:t>
    </dgm:pt>
    <dgm:pt modelId="{8B71EA01-D2CC-482A-97DF-154269405CD2}" type="parTrans" cxnId="{F555764E-0947-43DB-86D7-F2C74B8E91CD}">
      <dgm:prSet/>
      <dgm:spPr/>
      <dgm:t>
        <a:bodyPr/>
        <a:lstStyle/>
        <a:p>
          <a:endParaRPr lang="es-CO"/>
        </a:p>
      </dgm:t>
    </dgm:pt>
    <dgm:pt modelId="{9C3A0013-A734-4F49-8B60-EA7C80061731}" type="sibTrans" cxnId="{F555764E-0947-43DB-86D7-F2C74B8E91CD}">
      <dgm:prSet/>
      <dgm:spPr/>
      <dgm:t>
        <a:bodyPr/>
        <a:lstStyle/>
        <a:p>
          <a:endParaRPr lang="es-CO"/>
        </a:p>
      </dgm:t>
    </dgm:pt>
    <dgm:pt modelId="{9BB29F94-DDA8-4EB6-B2D2-0D3670A8E412}" type="pres">
      <dgm:prSet presAssocID="{A5ACE503-AA92-44F8-B926-85DEE1510B0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88B636A-609F-4388-8BEA-366F97F84D51}" type="pres">
      <dgm:prSet presAssocID="{A5ACE503-AA92-44F8-B926-85DEE1510B07}" presName="arrow" presStyleLbl="bgShp" presStyleIdx="0" presStyleCnt="1" custScaleY="118319" custLinFactNeighborX="13223" custLinFactNeighborY="27575"/>
      <dgm:spPr/>
    </dgm:pt>
    <dgm:pt modelId="{6569C272-D627-4AF8-A0A6-631C4531A1FD}" type="pres">
      <dgm:prSet presAssocID="{A5ACE503-AA92-44F8-B926-85DEE1510B07}" presName="arrowDiagram5" presStyleCnt="0"/>
      <dgm:spPr/>
    </dgm:pt>
    <dgm:pt modelId="{23D5ED4A-9351-428D-A2B5-CCCCF259F05F}" type="pres">
      <dgm:prSet presAssocID="{3BC89137-6685-41F2-BA01-D666372E11F8}" presName="bullet5a" presStyleLbl="node1" presStyleIdx="0" presStyleCnt="5" custScaleX="602950" custScaleY="681229" custLinFactY="38545" custLinFactNeighborX="2877" custLinFactNeighborY="100000"/>
      <dgm:spPr/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C8B08C63-E96A-4945-8F98-F6232A448A4D}" type="pres">
      <dgm:prSet presAssocID="{3BC89137-6685-41F2-BA01-D666372E11F8}" presName="textBox5a" presStyleLbl="revTx" presStyleIdx="0" presStyleCnt="5" custScaleX="101881" custScaleY="122238" custLinFactNeighborX="-51485" custLinFactNeighborY="-145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BE794FA-E839-47AA-8B1A-D26DFA458E67}" type="pres">
      <dgm:prSet presAssocID="{6B303012-47D9-4D6D-8796-FB9FBE7ADFBF}" presName="bullet5b" presStyleLbl="node1" presStyleIdx="1" presStyleCnt="5" custScaleX="405832" custScaleY="462101" custLinFactY="17748" custLinFactNeighborX="-30348" custLinFactNeighborY="100000"/>
      <dgm:spPr/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sldjump"/>
          </dgm14:cNvPr>
        </a:ext>
      </dgm:extLst>
    </dgm:pt>
    <dgm:pt modelId="{2A605EF7-014F-4C09-BBED-D783A3887C5C}" type="pres">
      <dgm:prSet presAssocID="{6B303012-47D9-4D6D-8796-FB9FBE7ADFBF}" presName="textBox5b" presStyleLbl="revTx" presStyleIdx="1" presStyleCnt="5" custScaleX="89187" custScaleY="49505" custLinFactNeighborX="-65951" custLinFactNeighborY="-282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E8EC51D-2804-434C-9FDB-D1FAA8C2540D}" type="pres">
      <dgm:prSet presAssocID="{05B21A75-9868-435D-951F-D13127894827}" presName="bullet5c" presStyleLbl="node1" presStyleIdx="2" presStyleCnt="5" custScaleX="318423" custScaleY="348524" custLinFactX="-3305" custLinFactNeighborX="-100000" custLinFactNeighborY="51654"/>
      <dgm:spPr/>
      <dgm:t>
        <a:bodyPr/>
        <a:lstStyle/>
        <a:p>
          <a:endParaRPr lang="es-CO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3" action="ppaction://hlinksldjump"/>
          </dgm14:cNvPr>
        </a:ext>
      </dgm:extLst>
    </dgm:pt>
    <dgm:pt modelId="{F8FBC419-00EF-4690-865A-EE97EC4CEAB1}" type="pres">
      <dgm:prSet presAssocID="{05B21A75-9868-435D-951F-D13127894827}" presName="textBox5c" presStyleLbl="revTx" presStyleIdx="2" presStyleCnt="5" custScaleX="48616" custScaleY="27055" custLinFactNeighborX="-82417" custLinFactNeighborY="-414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70E2E4-3EAE-41EF-A6BD-9BA77F6740BA}" type="pres">
      <dgm:prSet presAssocID="{4524093A-714E-45E3-811A-DC32342C255E}" presName="bullet5d" presStyleLbl="node1" presStyleIdx="3" presStyleCnt="5" custScaleX="235315" custScaleY="273929" custLinFactX="-56936" custLinFactNeighborX="-100000" custLinFactNeighborY="34262"/>
      <dgm:spPr/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sldjump"/>
          </dgm14:cNvPr>
        </a:ext>
      </dgm:extLst>
    </dgm:pt>
    <dgm:pt modelId="{C0B18B05-BCE4-4BD6-A64A-F751E8EE116E}" type="pres">
      <dgm:prSet presAssocID="{4524093A-714E-45E3-811A-DC32342C255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36F0D9-47A0-4EBA-9290-BDA4727D61E0}" type="pres">
      <dgm:prSet presAssocID="{4B13A560-7D20-4F83-97EE-D42E4E137FA1}" presName="bullet5e" presStyleLbl="node1" presStyleIdx="4" presStyleCnt="5" custScaleX="205226" custScaleY="233337" custLinFactX="-73750" custLinFactNeighborX="-100000" custLinFactNeighborY="-1200"/>
      <dgm:spPr/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5" action="ppaction://hlinksldjump"/>
          </dgm14:cNvPr>
        </a:ext>
      </dgm:extLst>
    </dgm:pt>
    <dgm:pt modelId="{E9179B4E-6D63-4A9D-AECB-339C20ED824A}" type="pres">
      <dgm:prSet presAssocID="{4B13A560-7D20-4F83-97EE-D42E4E137FA1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95EC333-2442-4D76-BD8D-13ACE8D11421}" type="presOf" srcId="{4B13A560-7D20-4F83-97EE-D42E4E137FA1}" destId="{E9179B4E-6D63-4A9D-AECB-339C20ED824A}" srcOrd="0" destOrd="0" presId="urn:microsoft.com/office/officeart/2005/8/layout/arrow2"/>
    <dgm:cxn modelId="{9DFCBAB6-6EFB-4ED0-8824-F8A38D20DF79}" type="presOf" srcId="{A5ACE503-AA92-44F8-B926-85DEE1510B07}" destId="{9BB29F94-DDA8-4EB6-B2D2-0D3670A8E412}" srcOrd="0" destOrd="0" presId="urn:microsoft.com/office/officeart/2005/8/layout/arrow2"/>
    <dgm:cxn modelId="{6732AAC3-7D05-4EED-BFFE-BE45B8E96765}" type="presOf" srcId="{6B303012-47D9-4D6D-8796-FB9FBE7ADFBF}" destId="{2A605EF7-014F-4C09-BBED-D783A3887C5C}" srcOrd="0" destOrd="0" presId="urn:microsoft.com/office/officeart/2005/8/layout/arrow2"/>
    <dgm:cxn modelId="{FE1D6B9C-6AEB-448C-A374-1C10B02E124F}" srcId="{A5ACE503-AA92-44F8-B926-85DEE1510B07}" destId="{3BC89137-6685-41F2-BA01-D666372E11F8}" srcOrd="0" destOrd="0" parTransId="{034EE2A3-5658-455B-8B8F-CF16B9FB0A13}" sibTransId="{81A75755-7818-4D26-956D-E4070A89A43C}"/>
    <dgm:cxn modelId="{A67A0577-19C5-4DBE-B50B-AC01B392DE04}" srcId="{A5ACE503-AA92-44F8-B926-85DEE1510B07}" destId="{6B303012-47D9-4D6D-8796-FB9FBE7ADFBF}" srcOrd="1" destOrd="0" parTransId="{7CE77EBC-5130-4A0A-ABCD-5A8597CDD144}" sibTransId="{1E35547D-8B05-4071-91BB-2B3C245BE67E}"/>
    <dgm:cxn modelId="{27FA8B3E-17F8-47FC-90CF-652F95446F29}" type="presOf" srcId="{05B21A75-9868-435D-951F-D13127894827}" destId="{F8FBC419-00EF-4690-865A-EE97EC4CEAB1}" srcOrd="0" destOrd="0" presId="urn:microsoft.com/office/officeart/2005/8/layout/arrow2"/>
    <dgm:cxn modelId="{42E975B2-90BA-4608-A2AB-C371DF72BEC9}" srcId="{A5ACE503-AA92-44F8-B926-85DEE1510B07}" destId="{05B21A75-9868-435D-951F-D13127894827}" srcOrd="2" destOrd="0" parTransId="{94FDDA75-B18C-41EB-A76E-E147F54620FF}" sibTransId="{93443830-E184-4FC5-9E44-89B8F5229888}"/>
    <dgm:cxn modelId="{F555764E-0947-43DB-86D7-F2C74B8E91CD}" srcId="{A5ACE503-AA92-44F8-B926-85DEE1510B07}" destId="{AD934179-A119-436E-9211-ECBF3847037E}" srcOrd="7" destOrd="0" parTransId="{8B71EA01-D2CC-482A-97DF-154269405CD2}" sibTransId="{9C3A0013-A734-4F49-8B60-EA7C80061731}"/>
    <dgm:cxn modelId="{AE07B432-72E1-4069-B2A0-EA721227048D}" srcId="{A5ACE503-AA92-44F8-B926-85DEE1510B07}" destId="{E6661DA2-DBAB-4C31-BB30-B17E1A595A38}" srcOrd="6" destOrd="0" parTransId="{1D8319D1-5355-4BB4-9132-4F7EDA3C507F}" sibTransId="{68A7648C-8AE4-4B28-A3D3-2F77FE33C233}"/>
    <dgm:cxn modelId="{A1A8CD79-EF39-4E1B-8FF6-307BD283DE20}" srcId="{A5ACE503-AA92-44F8-B926-85DEE1510B07}" destId="{4524093A-714E-45E3-811A-DC32342C255E}" srcOrd="3" destOrd="0" parTransId="{530848E5-6273-4DBB-8A7F-B75CEA92450B}" sibTransId="{1E7894DF-77B6-425F-B6C2-05F181DC96D2}"/>
    <dgm:cxn modelId="{B1211E60-D7DF-4391-A83F-7486B9FF9A9B}" type="presOf" srcId="{3BC89137-6685-41F2-BA01-D666372E11F8}" destId="{C8B08C63-E96A-4945-8F98-F6232A448A4D}" srcOrd="0" destOrd="0" presId="urn:microsoft.com/office/officeart/2005/8/layout/arrow2"/>
    <dgm:cxn modelId="{FD8E0667-F1E6-4CE1-AA33-49D2ADD0A4ED}" srcId="{A5ACE503-AA92-44F8-B926-85DEE1510B07}" destId="{0318001E-B41E-4950-9DC4-CA9584CC0474}" srcOrd="5" destOrd="0" parTransId="{62A171FD-5392-40AB-9400-8367343241D9}" sibTransId="{45E887CC-9703-4BC1-97BC-BC9AFE6120B6}"/>
    <dgm:cxn modelId="{FBCC04E4-F901-4B90-BC32-C29B6C09A401}" type="presOf" srcId="{4524093A-714E-45E3-811A-DC32342C255E}" destId="{C0B18B05-BCE4-4BD6-A64A-F751E8EE116E}" srcOrd="0" destOrd="0" presId="urn:microsoft.com/office/officeart/2005/8/layout/arrow2"/>
    <dgm:cxn modelId="{A7913A53-9875-4FAE-BFF8-5E1CE6CE62EB}" srcId="{A5ACE503-AA92-44F8-B926-85DEE1510B07}" destId="{4B13A560-7D20-4F83-97EE-D42E4E137FA1}" srcOrd="4" destOrd="0" parTransId="{604C0463-0E05-4946-9C31-CF466D453DDD}" sibTransId="{F23E356D-8A88-4493-B5C9-EFE191A8996B}"/>
    <dgm:cxn modelId="{B3115CEE-07EC-42FE-B642-00BFC09EFB6C}" type="presParOf" srcId="{9BB29F94-DDA8-4EB6-B2D2-0D3670A8E412}" destId="{288B636A-609F-4388-8BEA-366F97F84D51}" srcOrd="0" destOrd="0" presId="urn:microsoft.com/office/officeart/2005/8/layout/arrow2"/>
    <dgm:cxn modelId="{39610297-C3A8-49D8-AC4C-FE168C6F554E}" type="presParOf" srcId="{9BB29F94-DDA8-4EB6-B2D2-0D3670A8E412}" destId="{6569C272-D627-4AF8-A0A6-631C4531A1FD}" srcOrd="1" destOrd="0" presId="urn:microsoft.com/office/officeart/2005/8/layout/arrow2"/>
    <dgm:cxn modelId="{7FB031C3-D86F-4A9A-979B-FC89497598D2}" type="presParOf" srcId="{6569C272-D627-4AF8-A0A6-631C4531A1FD}" destId="{23D5ED4A-9351-428D-A2B5-CCCCF259F05F}" srcOrd="0" destOrd="0" presId="urn:microsoft.com/office/officeart/2005/8/layout/arrow2"/>
    <dgm:cxn modelId="{6C875347-1F7B-4799-8974-14B2CDF7CA40}" type="presParOf" srcId="{6569C272-D627-4AF8-A0A6-631C4531A1FD}" destId="{C8B08C63-E96A-4945-8F98-F6232A448A4D}" srcOrd="1" destOrd="0" presId="urn:microsoft.com/office/officeart/2005/8/layout/arrow2"/>
    <dgm:cxn modelId="{F2AED514-09FC-4A0C-9073-C9C53C1B8389}" type="presParOf" srcId="{6569C272-D627-4AF8-A0A6-631C4531A1FD}" destId="{0BE794FA-E839-47AA-8B1A-D26DFA458E67}" srcOrd="2" destOrd="0" presId="urn:microsoft.com/office/officeart/2005/8/layout/arrow2"/>
    <dgm:cxn modelId="{02BD6938-5285-4356-8A6C-5E5EEBC82F46}" type="presParOf" srcId="{6569C272-D627-4AF8-A0A6-631C4531A1FD}" destId="{2A605EF7-014F-4C09-BBED-D783A3887C5C}" srcOrd="3" destOrd="0" presId="urn:microsoft.com/office/officeart/2005/8/layout/arrow2"/>
    <dgm:cxn modelId="{045A98C6-6AC3-45BA-9781-D61DADF00F92}" type="presParOf" srcId="{6569C272-D627-4AF8-A0A6-631C4531A1FD}" destId="{5E8EC51D-2804-434C-9FDB-D1FAA8C2540D}" srcOrd="4" destOrd="0" presId="urn:microsoft.com/office/officeart/2005/8/layout/arrow2"/>
    <dgm:cxn modelId="{EDCBC5AE-C4B3-4459-AC20-30C17F93E1E6}" type="presParOf" srcId="{6569C272-D627-4AF8-A0A6-631C4531A1FD}" destId="{F8FBC419-00EF-4690-865A-EE97EC4CEAB1}" srcOrd="5" destOrd="0" presId="urn:microsoft.com/office/officeart/2005/8/layout/arrow2"/>
    <dgm:cxn modelId="{0C11CCA4-E844-458B-A214-EBB54E60C644}" type="presParOf" srcId="{6569C272-D627-4AF8-A0A6-631C4531A1FD}" destId="{CE70E2E4-3EAE-41EF-A6BD-9BA77F6740BA}" srcOrd="6" destOrd="0" presId="urn:microsoft.com/office/officeart/2005/8/layout/arrow2"/>
    <dgm:cxn modelId="{F5A3CD5D-F353-4477-AE43-EF25741E9310}" type="presParOf" srcId="{6569C272-D627-4AF8-A0A6-631C4531A1FD}" destId="{C0B18B05-BCE4-4BD6-A64A-F751E8EE116E}" srcOrd="7" destOrd="0" presId="urn:microsoft.com/office/officeart/2005/8/layout/arrow2"/>
    <dgm:cxn modelId="{5F790566-474D-4465-9FAA-6CA7045BD5DA}" type="presParOf" srcId="{6569C272-D627-4AF8-A0A6-631C4531A1FD}" destId="{B236F0D9-47A0-4EBA-9290-BDA4727D61E0}" srcOrd="8" destOrd="0" presId="urn:microsoft.com/office/officeart/2005/8/layout/arrow2"/>
    <dgm:cxn modelId="{668CE051-6C1B-4B55-9C5C-81C1A7361566}" type="presParOf" srcId="{6569C272-D627-4AF8-A0A6-631C4531A1FD}" destId="{E9179B4E-6D63-4A9D-AECB-339C20ED824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BBA153-7AED-46D6-A280-1EB2FF6580CD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08A1F110-0C28-43BE-A723-5EB173EEB564}">
      <dgm:prSet phldrT="[Texto]"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</a:rPr>
            <a:t>Evidencias</a:t>
          </a:r>
          <a:endParaRPr lang="es-CO" b="1" dirty="0">
            <a:solidFill>
              <a:schemeClr val="tx2">
                <a:lumMod val="50000"/>
              </a:schemeClr>
            </a:solidFill>
          </a:endParaRPr>
        </a:p>
      </dgm:t>
    </dgm:pt>
    <dgm:pt modelId="{08723E0D-0BB9-4187-93DB-8D9EC1A9023E}" type="parTrans" cxnId="{7368285F-E59D-4D1D-A6DC-C5D308B605C0}">
      <dgm:prSet/>
      <dgm:spPr/>
      <dgm:t>
        <a:bodyPr/>
        <a:lstStyle/>
        <a:p>
          <a:endParaRPr lang="es-CO"/>
        </a:p>
      </dgm:t>
    </dgm:pt>
    <dgm:pt modelId="{AD0F12EC-1D09-4C40-B377-B322D9C39DA2}" type="sibTrans" cxnId="{7368285F-E59D-4D1D-A6DC-C5D308B605C0}">
      <dgm:prSet/>
      <dgm:spPr/>
      <dgm:t>
        <a:bodyPr/>
        <a:lstStyle/>
        <a:p>
          <a:endParaRPr lang="es-CO"/>
        </a:p>
      </dgm:t>
    </dgm:pt>
    <dgm:pt modelId="{D7D71B96-747D-47F9-BFB3-E9A8458CA4BD}">
      <dgm:prSet phldrT="[Texto]"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</a:rPr>
            <a:t>Mandato ciudadano</a:t>
          </a:r>
          <a:endParaRPr lang="es-CO" b="1" dirty="0">
            <a:solidFill>
              <a:schemeClr val="tx2">
                <a:lumMod val="50000"/>
              </a:schemeClr>
            </a:solidFill>
          </a:endParaRPr>
        </a:p>
      </dgm:t>
    </dgm:pt>
    <dgm:pt modelId="{90EDCDC3-00DD-40FF-988B-D2FE9F749E6B}" type="parTrans" cxnId="{FB9C6568-8907-4190-8ACC-1AC2275BD689}">
      <dgm:prSet/>
      <dgm:spPr/>
      <dgm:t>
        <a:bodyPr/>
        <a:lstStyle/>
        <a:p>
          <a:endParaRPr lang="es-CO"/>
        </a:p>
      </dgm:t>
    </dgm:pt>
    <dgm:pt modelId="{2C0C6C15-5EE3-4FC3-907B-37C45212B372}" type="sibTrans" cxnId="{FB9C6568-8907-4190-8ACC-1AC2275BD689}">
      <dgm:prSet/>
      <dgm:spPr/>
      <dgm:t>
        <a:bodyPr/>
        <a:lstStyle/>
        <a:p>
          <a:endParaRPr lang="es-CO"/>
        </a:p>
      </dgm:t>
    </dgm:pt>
    <dgm:pt modelId="{A007C0CE-81F0-45DA-8C4F-71F381614757}">
      <dgm:prSet phldrT="[Texto]"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</a:rPr>
            <a:t>Retos en salud</a:t>
          </a:r>
        </a:p>
      </dgm:t>
    </dgm:pt>
    <dgm:pt modelId="{D67EA33B-1955-4B94-9BA2-795CCF07DCCF}" type="parTrans" cxnId="{470A3158-FF7B-4796-A4E3-94C75899EB99}">
      <dgm:prSet/>
      <dgm:spPr/>
      <dgm:t>
        <a:bodyPr/>
        <a:lstStyle/>
        <a:p>
          <a:endParaRPr lang="es-CO"/>
        </a:p>
      </dgm:t>
    </dgm:pt>
    <dgm:pt modelId="{5A813365-D031-4EB4-823C-5441905CEA3F}" type="sibTrans" cxnId="{470A3158-FF7B-4796-A4E3-94C75899EB99}">
      <dgm:prSet/>
      <dgm:spPr/>
      <dgm:t>
        <a:bodyPr/>
        <a:lstStyle/>
        <a:p>
          <a:endParaRPr lang="es-CO"/>
        </a:p>
      </dgm:t>
    </dgm:pt>
    <dgm:pt modelId="{CFCBDC8D-FBAB-4C1A-8655-3B8E3710C991}" type="pres">
      <dgm:prSet presAssocID="{49BBA153-7AED-46D6-A280-1EB2FF6580C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6BBAD60B-4C2D-4F74-A8C5-31696D5B4B60}" type="pres">
      <dgm:prSet presAssocID="{08A1F110-0C28-43BE-A723-5EB173EEB564}" presName="Accent1" presStyleCnt="0"/>
      <dgm:spPr/>
    </dgm:pt>
    <dgm:pt modelId="{97EA4CE9-FEB3-4012-9B88-D7E6A5B40A78}" type="pres">
      <dgm:prSet presAssocID="{08A1F110-0C28-43BE-A723-5EB173EEB564}" presName="Accent" presStyleLbl="node1" presStyleIdx="0" presStyleCnt="3"/>
      <dgm:spPr/>
    </dgm:pt>
    <dgm:pt modelId="{84250A0E-966B-48DA-A594-1F881224BB12}" type="pres">
      <dgm:prSet presAssocID="{08A1F110-0C28-43BE-A723-5EB173EEB564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74A699-FB9A-4C80-8C32-840B15F2FBDA}" type="pres">
      <dgm:prSet presAssocID="{D7D71B96-747D-47F9-BFB3-E9A8458CA4BD}" presName="Accent2" presStyleCnt="0"/>
      <dgm:spPr/>
    </dgm:pt>
    <dgm:pt modelId="{D88DDBD2-8F2F-4777-91FE-85B9C4EAF65A}" type="pres">
      <dgm:prSet presAssocID="{D7D71B96-747D-47F9-BFB3-E9A8458CA4BD}" presName="Accent" presStyleLbl="node1" presStyleIdx="1" presStyleCnt="3"/>
      <dgm:spPr/>
    </dgm:pt>
    <dgm:pt modelId="{18E024C5-3BB8-4CC1-9A75-EC117568467E}" type="pres">
      <dgm:prSet presAssocID="{D7D71B96-747D-47F9-BFB3-E9A8458CA4BD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D6EA48-B65E-4D66-B27D-EEB80D0BA235}" type="pres">
      <dgm:prSet presAssocID="{A007C0CE-81F0-45DA-8C4F-71F381614757}" presName="Accent3" presStyleCnt="0"/>
      <dgm:spPr/>
    </dgm:pt>
    <dgm:pt modelId="{4EFCE20E-500F-40A5-A69C-1305EAEFECE7}" type="pres">
      <dgm:prSet presAssocID="{A007C0CE-81F0-45DA-8C4F-71F381614757}" presName="Accent" presStyleLbl="node1" presStyleIdx="2" presStyleCnt="3"/>
      <dgm:spPr/>
    </dgm:pt>
    <dgm:pt modelId="{9ABD1D91-4783-4E39-B315-943871863360}" type="pres">
      <dgm:prSet presAssocID="{A007C0CE-81F0-45DA-8C4F-71F38161475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368285F-E59D-4D1D-A6DC-C5D308B605C0}" srcId="{49BBA153-7AED-46D6-A280-1EB2FF6580CD}" destId="{08A1F110-0C28-43BE-A723-5EB173EEB564}" srcOrd="0" destOrd="0" parTransId="{08723E0D-0BB9-4187-93DB-8D9EC1A9023E}" sibTransId="{AD0F12EC-1D09-4C40-B377-B322D9C39DA2}"/>
    <dgm:cxn modelId="{65B1AF82-9D07-44BE-95BE-8D121DE77EB4}" type="presOf" srcId="{08A1F110-0C28-43BE-A723-5EB173EEB564}" destId="{84250A0E-966B-48DA-A594-1F881224BB12}" srcOrd="0" destOrd="0" presId="urn:microsoft.com/office/officeart/2009/layout/CircleArrowProcess"/>
    <dgm:cxn modelId="{FB9C6568-8907-4190-8ACC-1AC2275BD689}" srcId="{49BBA153-7AED-46D6-A280-1EB2FF6580CD}" destId="{D7D71B96-747D-47F9-BFB3-E9A8458CA4BD}" srcOrd="1" destOrd="0" parTransId="{90EDCDC3-00DD-40FF-988B-D2FE9F749E6B}" sibTransId="{2C0C6C15-5EE3-4FC3-907B-37C45212B372}"/>
    <dgm:cxn modelId="{8CE571C8-3B86-4EEE-84D9-FDCCC2C85CAC}" type="presOf" srcId="{A007C0CE-81F0-45DA-8C4F-71F381614757}" destId="{9ABD1D91-4783-4E39-B315-943871863360}" srcOrd="0" destOrd="0" presId="urn:microsoft.com/office/officeart/2009/layout/CircleArrowProcess"/>
    <dgm:cxn modelId="{470A3158-FF7B-4796-A4E3-94C75899EB99}" srcId="{49BBA153-7AED-46D6-A280-1EB2FF6580CD}" destId="{A007C0CE-81F0-45DA-8C4F-71F381614757}" srcOrd="2" destOrd="0" parTransId="{D67EA33B-1955-4B94-9BA2-795CCF07DCCF}" sibTransId="{5A813365-D031-4EB4-823C-5441905CEA3F}"/>
    <dgm:cxn modelId="{21AAB42C-11FE-4AFF-810A-E045829D2F97}" type="presOf" srcId="{49BBA153-7AED-46D6-A280-1EB2FF6580CD}" destId="{CFCBDC8D-FBAB-4C1A-8655-3B8E3710C991}" srcOrd="0" destOrd="0" presId="urn:microsoft.com/office/officeart/2009/layout/CircleArrowProcess"/>
    <dgm:cxn modelId="{92FA78B6-5CBE-42FE-8021-522DDBE749C2}" type="presOf" srcId="{D7D71B96-747D-47F9-BFB3-E9A8458CA4BD}" destId="{18E024C5-3BB8-4CC1-9A75-EC117568467E}" srcOrd="0" destOrd="0" presId="urn:microsoft.com/office/officeart/2009/layout/CircleArrowProcess"/>
    <dgm:cxn modelId="{B433DA1F-994F-4F77-91F0-4C6904B08D33}" type="presParOf" srcId="{CFCBDC8D-FBAB-4C1A-8655-3B8E3710C991}" destId="{6BBAD60B-4C2D-4F74-A8C5-31696D5B4B60}" srcOrd="0" destOrd="0" presId="urn:microsoft.com/office/officeart/2009/layout/CircleArrowProcess"/>
    <dgm:cxn modelId="{778DDB80-3128-402D-91F1-F257795C6F5B}" type="presParOf" srcId="{6BBAD60B-4C2D-4F74-A8C5-31696D5B4B60}" destId="{97EA4CE9-FEB3-4012-9B88-D7E6A5B40A78}" srcOrd="0" destOrd="0" presId="urn:microsoft.com/office/officeart/2009/layout/CircleArrowProcess"/>
    <dgm:cxn modelId="{2F0F5359-2DA0-4E77-A335-B45A1D1893A2}" type="presParOf" srcId="{CFCBDC8D-FBAB-4C1A-8655-3B8E3710C991}" destId="{84250A0E-966B-48DA-A594-1F881224BB12}" srcOrd="1" destOrd="0" presId="urn:microsoft.com/office/officeart/2009/layout/CircleArrowProcess"/>
    <dgm:cxn modelId="{0CA702E3-142B-4E66-A6BF-714E2864EDA3}" type="presParOf" srcId="{CFCBDC8D-FBAB-4C1A-8655-3B8E3710C991}" destId="{1274A699-FB9A-4C80-8C32-840B15F2FBDA}" srcOrd="2" destOrd="0" presId="urn:microsoft.com/office/officeart/2009/layout/CircleArrowProcess"/>
    <dgm:cxn modelId="{36C0FE30-682B-43E0-9E8A-D09AE378D474}" type="presParOf" srcId="{1274A699-FB9A-4C80-8C32-840B15F2FBDA}" destId="{D88DDBD2-8F2F-4777-91FE-85B9C4EAF65A}" srcOrd="0" destOrd="0" presId="urn:microsoft.com/office/officeart/2009/layout/CircleArrowProcess"/>
    <dgm:cxn modelId="{63052B77-EAE8-47A7-8C31-7F66BBEFE8FE}" type="presParOf" srcId="{CFCBDC8D-FBAB-4C1A-8655-3B8E3710C991}" destId="{18E024C5-3BB8-4CC1-9A75-EC117568467E}" srcOrd="3" destOrd="0" presId="urn:microsoft.com/office/officeart/2009/layout/CircleArrowProcess"/>
    <dgm:cxn modelId="{7499B092-9D50-4351-BA46-995C957475A5}" type="presParOf" srcId="{CFCBDC8D-FBAB-4C1A-8655-3B8E3710C991}" destId="{F1D6EA48-B65E-4D66-B27D-EEB80D0BA235}" srcOrd="4" destOrd="0" presId="urn:microsoft.com/office/officeart/2009/layout/CircleArrowProcess"/>
    <dgm:cxn modelId="{AAEE6F26-E7F5-44B4-8190-E82EF4D2C204}" type="presParOf" srcId="{F1D6EA48-B65E-4D66-B27D-EEB80D0BA235}" destId="{4EFCE20E-500F-40A5-A69C-1305EAEFECE7}" srcOrd="0" destOrd="0" presId="urn:microsoft.com/office/officeart/2009/layout/CircleArrowProcess"/>
    <dgm:cxn modelId="{9E143413-2ED5-4694-A7A5-918D4B9D97C9}" type="presParOf" srcId="{CFCBDC8D-FBAB-4C1A-8655-3B8E3710C991}" destId="{9ABD1D91-4783-4E39-B315-94387186336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6891A5-C7A1-4B22-B0A2-560B9B5BEA5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9F74D787-065A-4146-827E-0DA4E0C8B8C6}">
      <dgm:prSet/>
      <dgm:spPr/>
      <dgm:t>
        <a:bodyPr/>
        <a:lstStyle/>
        <a:p>
          <a:endParaRPr lang="es-CO" dirty="0">
            <a:solidFill>
              <a:schemeClr val="bg1"/>
            </a:solidFill>
          </a:endParaRPr>
        </a:p>
      </dgm:t>
    </dgm:pt>
    <dgm:pt modelId="{35B24A01-2B71-493B-A46A-19ABACD80393}" type="parTrans" cxnId="{FDEF402D-D9E0-46D8-B551-19EA84398B2D}">
      <dgm:prSet/>
      <dgm:spPr/>
      <dgm:t>
        <a:bodyPr/>
        <a:lstStyle/>
        <a:p>
          <a:endParaRPr lang="es-CO"/>
        </a:p>
      </dgm:t>
    </dgm:pt>
    <dgm:pt modelId="{A7D80933-7579-4BC6-9786-9A8B0F92F410}" type="sibTrans" cxnId="{FDEF402D-D9E0-46D8-B551-19EA84398B2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CO"/>
        </a:p>
      </dgm:t>
    </dgm:pt>
    <dgm:pt modelId="{FFE47AC1-6405-4EA9-BEEF-50F3D2A8C015}">
      <dgm:prSet phldrT="[Texto]" custT="1"/>
      <dgm:spPr/>
      <dgm:t>
        <a:bodyPr/>
        <a:lstStyle/>
        <a:p>
          <a:r>
            <a:rPr lang="es-ES" sz="400" dirty="0" smtClean="0">
              <a:solidFill>
                <a:schemeClr val="bg1"/>
              </a:solidFill>
            </a:rPr>
            <a:t>.</a:t>
          </a:r>
          <a:endParaRPr lang="es-CO" sz="400" dirty="0">
            <a:solidFill>
              <a:schemeClr val="bg1"/>
            </a:solidFill>
          </a:endParaRPr>
        </a:p>
      </dgm:t>
    </dgm:pt>
    <dgm:pt modelId="{A2601B79-7929-442E-A2C5-1C48AC10C361}" type="parTrans" cxnId="{98D2A42B-7B09-4302-9323-EE19C3814EF8}">
      <dgm:prSet/>
      <dgm:spPr/>
      <dgm:t>
        <a:bodyPr/>
        <a:lstStyle/>
        <a:p>
          <a:endParaRPr lang="es-CO"/>
        </a:p>
      </dgm:t>
    </dgm:pt>
    <dgm:pt modelId="{4A3DB9CA-E3A5-4E7A-8F5D-4E62251A9198}" type="sibTrans" cxnId="{98D2A42B-7B09-4302-9323-EE19C3814EF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CO"/>
        </a:p>
      </dgm:t>
    </dgm:pt>
    <dgm:pt modelId="{BC2EBC29-C0CB-48A8-8FE6-C9811F167FDB}">
      <dgm:prSet phldrT="[Texto]" custT="1"/>
      <dgm:spPr/>
      <dgm:t>
        <a:bodyPr/>
        <a:lstStyle/>
        <a:p>
          <a:r>
            <a:rPr lang="es-ES" sz="400" dirty="0" smtClean="0">
              <a:solidFill>
                <a:schemeClr val="bg1"/>
              </a:solidFill>
            </a:rPr>
            <a:t>.</a:t>
          </a:r>
          <a:endParaRPr lang="es-CO" sz="400" dirty="0">
            <a:solidFill>
              <a:schemeClr val="bg1"/>
            </a:solidFill>
          </a:endParaRPr>
        </a:p>
      </dgm:t>
    </dgm:pt>
    <dgm:pt modelId="{B796E01E-87FB-4A77-8726-31F205F1659E}" type="parTrans" cxnId="{4A587786-3B2E-4D40-9860-FAB8651066C2}">
      <dgm:prSet/>
      <dgm:spPr/>
      <dgm:t>
        <a:bodyPr/>
        <a:lstStyle/>
        <a:p>
          <a:endParaRPr lang="es-CO"/>
        </a:p>
      </dgm:t>
    </dgm:pt>
    <dgm:pt modelId="{8A38276B-1997-43B7-B5C5-F812E127E52A}" type="sibTrans" cxnId="{4A587786-3B2E-4D40-9860-FAB8651066C2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es-CO"/>
        </a:p>
      </dgm:t>
    </dgm:pt>
    <dgm:pt modelId="{998A6108-F088-4C79-A800-06C108F4C13A}">
      <dgm:prSet phldrT="[Texto]" custT="1"/>
      <dgm:spPr/>
      <dgm:t>
        <a:bodyPr/>
        <a:lstStyle/>
        <a:p>
          <a:r>
            <a:rPr lang="es-ES" sz="400" dirty="0" smtClean="0">
              <a:solidFill>
                <a:schemeClr val="bg1"/>
              </a:solidFill>
            </a:rPr>
            <a:t>.</a:t>
          </a:r>
          <a:endParaRPr lang="es-CO" sz="400" dirty="0">
            <a:solidFill>
              <a:schemeClr val="bg1"/>
            </a:solidFill>
          </a:endParaRPr>
        </a:p>
      </dgm:t>
    </dgm:pt>
    <dgm:pt modelId="{1D4F5AC2-DA90-485B-BCE6-618AF987D4A7}" type="sibTrans" cxnId="{55420BE1-E586-4B5F-B8DA-98A8F17F6808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es-CO"/>
        </a:p>
      </dgm:t>
    </dgm:pt>
    <dgm:pt modelId="{BA6D32C8-5781-42B3-BCD4-0051AC61CC2C}" type="parTrans" cxnId="{55420BE1-E586-4B5F-B8DA-98A8F17F6808}">
      <dgm:prSet/>
      <dgm:spPr/>
      <dgm:t>
        <a:bodyPr/>
        <a:lstStyle/>
        <a:p>
          <a:endParaRPr lang="es-CO"/>
        </a:p>
      </dgm:t>
    </dgm:pt>
    <dgm:pt modelId="{4AF01936-C3F9-4819-9B54-3444CE11145B}" type="pres">
      <dgm:prSet presAssocID="{246891A5-C7A1-4B22-B0A2-560B9B5BEA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D7A8DEB7-8BAC-4230-BB13-24AA24D9684A}" type="pres">
      <dgm:prSet presAssocID="{246891A5-C7A1-4B22-B0A2-560B9B5BEA5C}" presName="Name1" presStyleCnt="0"/>
      <dgm:spPr/>
    </dgm:pt>
    <dgm:pt modelId="{32A40E51-814F-41B7-BAED-8A756B16636B}" type="pres">
      <dgm:prSet presAssocID="{A7D80933-7579-4BC6-9786-9A8B0F92F410}" presName="picture_1" presStyleCnt="0"/>
      <dgm:spPr/>
    </dgm:pt>
    <dgm:pt modelId="{44FF4D2D-827C-4AAD-BB94-A110E7B267AC}" type="pres">
      <dgm:prSet presAssocID="{A7D80933-7579-4BC6-9786-9A8B0F92F410}" presName="pictureRepeatNode" presStyleLbl="alignImgPlace1" presStyleIdx="0" presStyleCnt="4" custScaleX="101783" custScaleY="86737" custLinFactNeighborX="-8479" custLinFactNeighborY="0"/>
      <dgm:spPr/>
      <dgm:t>
        <a:bodyPr/>
        <a:lstStyle/>
        <a:p>
          <a:endParaRPr lang="es-CO"/>
        </a:p>
      </dgm:t>
    </dgm:pt>
    <dgm:pt modelId="{9F04E3E2-5C2D-4260-B4E8-703022BFF129}" type="pres">
      <dgm:prSet presAssocID="{9F74D787-065A-4146-827E-0DA4E0C8B8C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800B8D-C37F-4AA5-B1D0-5A75EB96B63B}" type="pres">
      <dgm:prSet presAssocID="{1D4F5AC2-DA90-485B-BCE6-618AF987D4A7}" presName="picture_2" presStyleCnt="0"/>
      <dgm:spPr/>
    </dgm:pt>
    <dgm:pt modelId="{078EE57D-E4EA-4866-8A9D-6A2696F902DF}" type="pres">
      <dgm:prSet presAssocID="{1D4F5AC2-DA90-485B-BCE6-618AF987D4A7}" presName="pictureRepeatNode" presStyleLbl="alignImgPlace1" presStyleIdx="1" presStyleCnt="4" custScaleX="153696" custScaleY="142882" custLinFactNeighborX="8047" custLinFactNeighborY="-23465"/>
      <dgm:spPr/>
      <dgm:t>
        <a:bodyPr/>
        <a:lstStyle/>
        <a:p>
          <a:endParaRPr lang="es-CO"/>
        </a:p>
      </dgm:t>
    </dgm:pt>
    <dgm:pt modelId="{857F4138-BA9E-46B5-A841-625BC1E6EC1A}" type="pres">
      <dgm:prSet presAssocID="{998A6108-F088-4C79-A800-06C108F4C13A}" presName="line_2" presStyleLbl="parChTrans1D1" presStyleIdx="0" presStyleCnt="3"/>
      <dgm:spPr/>
    </dgm:pt>
    <dgm:pt modelId="{F75907EB-FDB4-4426-9C32-9A87FB69F2C2}" type="pres">
      <dgm:prSet presAssocID="{998A6108-F088-4C79-A800-06C108F4C13A}" presName="textparent_2" presStyleLbl="node1" presStyleIdx="0" presStyleCnt="0"/>
      <dgm:spPr/>
    </dgm:pt>
    <dgm:pt modelId="{DE958A30-BDD7-4C22-A175-9E978174A22F}" type="pres">
      <dgm:prSet presAssocID="{998A6108-F088-4C79-A800-06C108F4C13A}" presName="text_2" presStyleLbl="revTx" presStyleIdx="0" presStyleCnt="3" custLinFactX="400000" custLinFactY="-61934" custLinFactNeighborX="422551" custLinFactNeighborY="-1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6A15B23-BD4D-469F-92B1-D55070A98431}" type="pres">
      <dgm:prSet presAssocID="{4A3DB9CA-E3A5-4E7A-8F5D-4E62251A9198}" presName="picture_3" presStyleCnt="0"/>
      <dgm:spPr/>
    </dgm:pt>
    <dgm:pt modelId="{813CEC58-655A-441B-A760-AD0DCB6F2A22}" type="pres">
      <dgm:prSet presAssocID="{4A3DB9CA-E3A5-4E7A-8F5D-4E62251A9198}" presName="pictureRepeatNode" presStyleLbl="alignImgPlace1" presStyleIdx="2" presStyleCnt="4" custScaleX="153696" custScaleY="142882" custLinFactNeighborX="-1924" custLinFactNeighborY="4796"/>
      <dgm:spPr/>
      <dgm:t>
        <a:bodyPr/>
        <a:lstStyle/>
        <a:p>
          <a:endParaRPr lang="es-CO"/>
        </a:p>
      </dgm:t>
    </dgm:pt>
    <dgm:pt modelId="{0D10A8B7-7A75-4D70-9F5C-675B98DC3BDE}" type="pres">
      <dgm:prSet presAssocID="{FFE47AC1-6405-4EA9-BEEF-50F3D2A8C015}" presName="line_3" presStyleLbl="parChTrans1D1" presStyleIdx="1" presStyleCnt="3" custLinFactNeighborX="-3313" custLinFactNeighborY="52067"/>
      <dgm:spPr/>
    </dgm:pt>
    <dgm:pt modelId="{732E61DE-F331-453C-A2BE-07715A14FE1E}" type="pres">
      <dgm:prSet presAssocID="{FFE47AC1-6405-4EA9-BEEF-50F3D2A8C015}" presName="textparent_3" presStyleLbl="node1" presStyleIdx="0" presStyleCnt="0"/>
      <dgm:spPr/>
    </dgm:pt>
    <dgm:pt modelId="{38BB91DE-3674-451F-BA21-64BED1B3F4D8}" type="pres">
      <dgm:prSet presAssocID="{FFE47AC1-6405-4EA9-BEEF-50F3D2A8C015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EDA9620-4E73-4B94-BA19-C1E250B14523}" type="pres">
      <dgm:prSet presAssocID="{8A38276B-1997-43B7-B5C5-F812E127E52A}" presName="picture_4" presStyleCnt="0"/>
      <dgm:spPr/>
    </dgm:pt>
    <dgm:pt modelId="{309E3D47-04EC-4A0A-9C94-03938301B641}" type="pres">
      <dgm:prSet presAssocID="{8A38276B-1997-43B7-B5C5-F812E127E52A}" presName="pictureRepeatNode" presStyleLbl="alignImgPlace1" presStyleIdx="3" presStyleCnt="4" custScaleX="153696" custScaleY="142882" custLinFactNeighborX="-6445" custLinFactNeighborY="33585"/>
      <dgm:spPr/>
      <dgm:t>
        <a:bodyPr/>
        <a:lstStyle/>
        <a:p>
          <a:endParaRPr lang="es-CO"/>
        </a:p>
      </dgm:t>
    </dgm:pt>
    <dgm:pt modelId="{9C35CFF8-7E80-419A-8FC3-6957F3E4423B}" type="pres">
      <dgm:prSet presAssocID="{BC2EBC29-C0CB-48A8-8FE6-C9811F167FDB}" presName="line_4" presStyleLbl="parChTrans1D1" presStyleIdx="2" presStyleCnt="3" custLinFactY="100000" custLinFactNeighborX="-7168" custLinFactNeighborY="151036"/>
      <dgm:spPr/>
    </dgm:pt>
    <dgm:pt modelId="{9FA1C0E1-9693-4F0C-A6E9-490EBEDAD560}" type="pres">
      <dgm:prSet presAssocID="{BC2EBC29-C0CB-48A8-8FE6-C9811F167FDB}" presName="textparent_4" presStyleLbl="node1" presStyleIdx="0" presStyleCnt="0"/>
      <dgm:spPr/>
    </dgm:pt>
    <dgm:pt modelId="{4867054B-B426-4E4B-BAAB-CA47C5053A53}" type="pres">
      <dgm:prSet presAssocID="{BC2EBC29-C0CB-48A8-8FE6-C9811F167FDB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1D4C59E-E873-431D-A53E-0D8EC916F89A}" type="presOf" srcId="{BC2EBC29-C0CB-48A8-8FE6-C9811F167FDB}" destId="{4867054B-B426-4E4B-BAAB-CA47C5053A53}" srcOrd="0" destOrd="0" presId="urn:microsoft.com/office/officeart/2008/layout/CircularPictureCallout"/>
    <dgm:cxn modelId="{C7027884-C6D2-4033-A13A-761A84D9C846}" type="presOf" srcId="{9F74D787-065A-4146-827E-0DA4E0C8B8C6}" destId="{9F04E3E2-5C2D-4260-B4E8-703022BFF129}" srcOrd="0" destOrd="0" presId="urn:microsoft.com/office/officeart/2008/layout/CircularPictureCallout"/>
    <dgm:cxn modelId="{FCA1324C-55A1-4D7E-BD20-AF88C45CC067}" type="presOf" srcId="{FFE47AC1-6405-4EA9-BEEF-50F3D2A8C015}" destId="{38BB91DE-3674-451F-BA21-64BED1B3F4D8}" srcOrd="0" destOrd="0" presId="urn:microsoft.com/office/officeart/2008/layout/CircularPictureCallout"/>
    <dgm:cxn modelId="{C5F56835-89F5-4EC6-8FBC-12B5A1AB207C}" type="presOf" srcId="{4A3DB9CA-E3A5-4E7A-8F5D-4E62251A9198}" destId="{813CEC58-655A-441B-A760-AD0DCB6F2A22}" srcOrd="0" destOrd="0" presId="urn:microsoft.com/office/officeart/2008/layout/CircularPictureCallout"/>
    <dgm:cxn modelId="{CA8F0FC6-7BE7-4DD5-8102-F17FCE6C9D15}" type="presOf" srcId="{8A38276B-1997-43B7-B5C5-F812E127E52A}" destId="{309E3D47-04EC-4A0A-9C94-03938301B641}" srcOrd="0" destOrd="0" presId="urn:microsoft.com/office/officeart/2008/layout/CircularPictureCallout"/>
    <dgm:cxn modelId="{23F681CD-9296-4CB5-B533-CFA3544D2FD8}" type="presOf" srcId="{998A6108-F088-4C79-A800-06C108F4C13A}" destId="{DE958A30-BDD7-4C22-A175-9E978174A22F}" srcOrd="0" destOrd="0" presId="urn:microsoft.com/office/officeart/2008/layout/CircularPictureCallout"/>
    <dgm:cxn modelId="{2A30D4AA-B9D2-4EAA-B21D-CBD283A41754}" type="presOf" srcId="{1D4F5AC2-DA90-485B-BCE6-618AF987D4A7}" destId="{078EE57D-E4EA-4866-8A9D-6A2696F902DF}" srcOrd="0" destOrd="0" presId="urn:microsoft.com/office/officeart/2008/layout/CircularPictureCallout"/>
    <dgm:cxn modelId="{55420BE1-E586-4B5F-B8DA-98A8F17F6808}" srcId="{246891A5-C7A1-4B22-B0A2-560B9B5BEA5C}" destId="{998A6108-F088-4C79-A800-06C108F4C13A}" srcOrd="1" destOrd="0" parTransId="{BA6D32C8-5781-42B3-BCD4-0051AC61CC2C}" sibTransId="{1D4F5AC2-DA90-485B-BCE6-618AF987D4A7}"/>
    <dgm:cxn modelId="{FDEF402D-D9E0-46D8-B551-19EA84398B2D}" srcId="{246891A5-C7A1-4B22-B0A2-560B9B5BEA5C}" destId="{9F74D787-065A-4146-827E-0DA4E0C8B8C6}" srcOrd="0" destOrd="0" parTransId="{35B24A01-2B71-493B-A46A-19ABACD80393}" sibTransId="{A7D80933-7579-4BC6-9786-9A8B0F92F410}"/>
    <dgm:cxn modelId="{4B82C40D-1671-4ED2-90CE-5492693946DE}" type="presOf" srcId="{A7D80933-7579-4BC6-9786-9A8B0F92F410}" destId="{44FF4D2D-827C-4AAD-BB94-A110E7B267AC}" srcOrd="0" destOrd="0" presId="urn:microsoft.com/office/officeart/2008/layout/CircularPictureCallout"/>
    <dgm:cxn modelId="{98D2A42B-7B09-4302-9323-EE19C3814EF8}" srcId="{246891A5-C7A1-4B22-B0A2-560B9B5BEA5C}" destId="{FFE47AC1-6405-4EA9-BEEF-50F3D2A8C015}" srcOrd="2" destOrd="0" parTransId="{A2601B79-7929-442E-A2C5-1C48AC10C361}" sibTransId="{4A3DB9CA-E3A5-4E7A-8F5D-4E62251A9198}"/>
    <dgm:cxn modelId="{1077176F-4239-49BA-8D6D-00677AF4A846}" type="presOf" srcId="{246891A5-C7A1-4B22-B0A2-560B9B5BEA5C}" destId="{4AF01936-C3F9-4819-9B54-3444CE11145B}" srcOrd="0" destOrd="0" presId="urn:microsoft.com/office/officeart/2008/layout/CircularPictureCallout"/>
    <dgm:cxn modelId="{4A587786-3B2E-4D40-9860-FAB8651066C2}" srcId="{246891A5-C7A1-4B22-B0A2-560B9B5BEA5C}" destId="{BC2EBC29-C0CB-48A8-8FE6-C9811F167FDB}" srcOrd="3" destOrd="0" parTransId="{B796E01E-87FB-4A77-8726-31F205F1659E}" sibTransId="{8A38276B-1997-43B7-B5C5-F812E127E52A}"/>
    <dgm:cxn modelId="{FD1ED01E-2E19-4D08-82BB-7C929E130F2A}" type="presParOf" srcId="{4AF01936-C3F9-4819-9B54-3444CE11145B}" destId="{D7A8DEB7-8BAC-4230-BB13-24AA24D9684A}" srcOrd="0" destOrd="0" presId="urn:microsoft.com/office/officeart/2008/layout/CircularPictureCallout"/>
    <dgm:cxn modelId="{4E072D72-7446-4F53-8EF4-49864A19830B}" type="presParOf" srcId="{D7A8DEB7-8BAC-4230-BB13-24AA24D9684A}" destId="{32A40E51-814F-41B7-BAED-8A756B16636B}" srcOrd="0" destOrd="0" presId="urn:microsoft.com/office/officeart/2008/layout/CircularPictureCallout"/>
    <dgm:cxn modelId="{F4FCADA3-7293-4CFA-A1BD-195012F37C3D}" type="presParOf" srcId="{32A40E51-814F-41B7-BAED-8A756B16636B}" destId="{44FF4D2D-827C-4AAD-BB94-A110E7B267AC}" srcOrd="0" destOrd="0" presId="urn:microsoft.com/office/officeart/2008/layout/CircularPictureCallout"/>
    <dgm:cxn modelId="{7B0BDFEC-7DB8-40C4-B891-5174282AD2AC}" type="presParOf" srcId="{D7A8DEB7-8BAC-4230-BB13-24AA24D9684A}" destId="{9F04E3E2-5C2D-4260-B4E8-703022BFF129}" srcOrd="1" destOrd="0" presId="urn:microsoft.com/office/officeart/2008/layout/CircularPictureCallout"/>
    <dgm:cxn modelId="{AC7E65C0-8ED1-455D-93D5-9DEF8491FC31}" type="presParOf" srcId="{D7A8DEB7-8BAC-4230-BB13-24AA24D9684A}" destId="{49800B8D-C37F-4AA5-B1D0-5A75EB96B63B}" srcOrd="2" destOrd="0" presId="urn:microsoft.com/office/officeart/2008/layout/CircularPictureCallout"/>
    <dgm:cxn modelId="{EEA8EA25-670E-478C-8B41-6994A1B209B1}" type="presParOf" srcId="{49800B8D-C37F-4AA5-B1D0-5A75EB96B63B}" destId="{078EE57D-E4EA-4866-8A9D-6A2696F902DF}" srcOrd="0" destOrd="0" presId="urn:microsoft.com/office/officeart/2008/layout/CircularPictureCallout"/>
    <dgm:cxn modelId="{05865D55-AAC0-4709-B7D9-9136FB46B699}" type="presParOf" srcId="{D7A8DEB7-8BAC-4230-BB13-24AA24D9684A}" destId="{857F4138-BA9E-46B5-A841-625BC1E6EC1A}" srcOrd="3" destOrd="0" presId="urn:microsoft.com/office/officeart/2008/layout/CircularPictureCallout"/>
    <dgm:cxn modelId="{EE6D3291-A690-4E27-AD77-82665F559A33}" type="presParOf" srcId="{D7A8DEB7-8BAC-4230-BB13-24AA24D9684A}" destId="{F75907EB-FDB4-4426-9C32-9A87FB69F2C2}" srcOrd="4" destOrd="0" presId="urn:microsoft.com/office/officeart/2008/layout/CircularPictureCallout"/>
    <dgm:cxn modelId="{830590E4-4924-4F07-817C-8C11E8107A9B}" type="presParOf" srcId="{F75907EB-FDB4-4426-9C32-9A87FB69F2C2}" destId="{DE958A30-BDD7-4C22-A175-9E978174A22F}" srcOrd="0" destOrd="0" presId="urn:microsoft.com/office/officeart/2008/layout/CircularPictureCallout"/>
    <dgm:cxn modelId="{BE8496C8-7019-4B0C-AD74-829E432E3FC0}" type="presParOf" srcId="{D7A8DEB7-8BAC-4230-BB13-24AA24D9684A}" destId="{96A15B23-BD4D-469F-92B1-D55070A98431}" srcOrd="5" destOrd="0" presId="urn:microsoft.com/office/officeart/2008/layout/CircularPictureCallout"/>
    <dgm:cxn modelId="{22B14459-9749-4372-83DB-23A5F71625B5}" type="presParOf" srcId="{96A15B23-BD4D-469F-92B1-D55070A98431}" destId="{813CEC58-655A-441B-A760-AD0DCB6F2A22}" srcOrd="0" destOrd="0" presId="urn:microsoft.com/office/officeart/2008/layout/CircularPictureCallout"/>
    <dgm:cxn modelId="{3BB73771-38B5-4027-A0F9-BA5224C51C0C}" type="presParOf" srcId="{D7A8DEB7-8BAC-4230-BB13-24AA24D9684A}" destId="{0D10A8B7-7A75-4D70-9F5C-675B98DC3BDE}" srcOrd="6" destOrd="0" presId="urn:microsoft.com/office/officeart/2008/layout/CircularPictureCallout"/>
    <dgm:cxn modelId="{3F495688-7268-4444-9DDC-CB08A27879D7}" type="presParOf" srcId="{D7A8DEB7-8BAC-4230-BB13-24AA24D9684A}" destId="{732E61DE-F331-453C-A2BE-07715A14FE1E}" srcOrd="7" destOrd="0" presId="urn:microsoft.com/office/officeart/2008/layout/CircularPictureCallout"/>
    <dgm:cxn modelId="{814F403C-CE70-41D3-B562-4D4CECC1598E}" type="presParOf" srcId="{732E61DE-F331-453C-A2BE-07715A14FE1E}" destId="{38BB91DE-3674-451F-BA21-64BED1B3F4D8}" srcOrd="0" destOrd="0" presId="urn:microsoft.com/office/officeart/2008/layout/CircularPictureCallout"/>
    <dgm:cxn modelId="{0423C9D2-9D6D-4535-9458-54952B539D7F}" type="presParOf" srcId="{D7A8DEB7-8BAC-4230-BB13-24AA24D9684A}" destId="{6EDA9620-4E73-4B94-BA19-C1E250B14523}" srcOrd="8" destOrd="0" presId="urn:microsoft.com/office/officeart/2008/layout/CircularPictureCallout"/>
    <dgm:cxn modelId="{9549EC5F-D2DA-4A97-8421-D1247693923F}" type="presParOf" srcId="{6EDA9620-4E73-4B94-BA19-C1E250B14523}" destId="{309E3D47-04EC-4A0A-9C94-03938301B641}" srcOrd="0" destOrd="0" presId="urn:microsoft.com/office/officeart/2008/layout/CircularPictureCallout"/>
    <dgm:cxn modelId="{F448383F-C5F1-4894-AF82-F91CC1C3B383}" type="presParOf" srcId="{D7A8DEB7-8BAC-4230-BB13-24AA24D9684A}" destId="{9C35CFF8-7E80-419A-8FC3-6957F3E4423B}" srcOrd="9" destOrd="0" presId="urn:microsoft.com/office/officeart/2008/layout/CircularPictureCallout"/>
    <dgm:cxn modelId="{876859EB-DDDB-4D90-BF02-C655F90C0CD3}" type="presParOf" srcId="{D7A8DEB7-8BAC-4230-BB13-24AA24D9684A}" destId="{9FA1C0E1-9693-4F0C-A6E9-490EBEDAD560}" srcOrd="10" destOrd="0" presId="urn:microsoft.com/office/officeart/2008/layout/CircularPictureCallout"/>
    <dgm:cxn modelId="{D4109399-2447-4B0E-A7C7-73F3311A0B1D}" type="presParOf" srcId="{9FA1C0E1-9693-4F0C-A6E9-490EBEDAD560}" destId="{4867054B-B426-4E4B-BAAB-CA47C5053A53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3BC989-B295-4E07-AC06-40121548E825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9E14F250-9300-44AC-BBDF-803EC1AB4738}">
      <dgm:prSet phldrT="[Texto]"/>
      <dgm:spPr/>
      <dgm:t>
        <a:bodyPr/>
        <a:lstStyle/>
        <a:p>
          <a:r>
            <a:rPr lang="es-CO" dirty="0" smtClean="0"/>
            <a:t>Sectoriales</a:t>
          </a:r>
          <a:endParaRPr lang="es-CO" dirty="0"/>
        </a:p>
      </dgm:t>
    </dgm:pt>
    <dgm:pt modelId="{F918E4C1-1BD8-4E4D-BDEF-8813728EA07B}" type="parTrans" cxnId="{20DEA7D6-4DB2-46DE-99DA-1D5DFF6F15F7}">
      <dgm:prSet/>
      <dgm:spPr/>
      <dgm:t>
        <a:bodyPr/>
        <a:lstStyle/>
        <a:p>
          <a:endParaRPr lang="es-CO"/>
        </a:p>
      </dgm:t>
    </dgm:pt>
    <dgm:pt modelId="{416611CB-B234-4923-A9D1-4CF789202287}" type="sibTrans" cxnId="{20DEA7D6-4DB2-46DE-99DA-1D5DFF6F15F7}">
      <dgm:prSet/>
      <dgm:spPr/>
      <dgm:t>
        <a:bodyPr/>
        <a:lstStyle/>
        <a:p>
          <a:endParaRPr lang="es-CO"/>
        </a:p>
      </dgm:t>
    </dgm:pt>
    <dgm:pt modelId="{E72E13FC-CFDC-4188-BABC-1771A45051CF}">
      <dgm:prSet phldrT="[Texto]"/>
      <dgm:spPr/>
      <dgm:t>
        <a:bodyPr/>
        <a:lstStyle/>
        <a:p>
          <a:r>
            <a:rPr lang="es-CO" dirty="0" smtClean="0"/>
            <a:t>Extra sectoriales</a:t>
          </a:r>
          <a:endParaRPr lang="es-CO" dirty="0"/>
        </a:p>
      </dgm:t>
    </dgm:pt>
    <dgm:pt modelId="{AB8470F0-033D-49A7-A5DC-A452A096B92D}" type="parTrans" cxnId="{68A9750C-A6D0-402D-9A11-F2B779C54575}">
      <dgm:prSet/>
      <dgm:spPr/>
      <dgm:t>
        <a:bodyPr/>
        <a:lstStyle/>
        <a:p>
          <a:endParaRPr lang="es-CO"/>
        </a:p>
      </dgm:t>
    </dgm:pt>
    <dgm:pt modelId="{EA1C781F-C6D1-4146-B58B-35D28D83E034}" type="sibTrans" cxnId="{68A9750C-A6D0-402D-9A11-F2B779C54575}">
      <dgm:prSet/>
      <dgm:spPr/>
      <dgm:t>
        <a:bodyPr/>
        <a:lstStyle/>
        <a:p>
          <a:endParaRPr lang="es-CO"/>
        </a:p>
      </dgm:t>
    </dgm:pt>
    <dgm:pt modelId="{47A8DC30-21EB-49D9-8CE9-D4777CC4427C}" type="pres">
      <dgm:prSet presAssocID="{FB3BC989-B295-4E07-AC06-40121548E82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00B51E8-29C2-448F-BA61-B414044C64DA}" type="pres">
      <dgm:prSet presAssocID="{FB3BC989-B295-4E07-AC06-40121548E825}" presName="divider" presStyleLbl="fgShp" presStyleIdx="0" presStyleCnt="1"/>
      <dgm:spPr/>
    </dgm:pt>
    <dgm:pt modelId="{980A7B98-B7B5-4F37-93DD-805D0ABB3673}" type="pres">
      <dgm:prSet presAssocID="{9E14F250-9300-44AC-BBDF-803EC1AB4738}" presName="downArrow" presStyleLbl="node1" presStyleIdx="0" presStyleCnt="2"/>
      <dgm:spPr/>
    </dgm:pt>
    <dgm:pt modelId="{F93BF695-8D7B-4F6F-92AF-2099D1A28781}" type="pres">
      <dgm:prSet presAssocID="{9E14F250-9300-44AC-BBDF-803EC1AB473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B932CD-F85A-4A96-AD93-BADE0E1D5AD2}" type="pres">
      <dgm:prSet presAssocID="{E72E13FC-CFDC-4188-BABC-1771A45051CF}" presName="upArrow" presStyleLbl="node1" presStyleIdx="1" presStyleCnt="2"/>
      <dgm:spPr/>
    </dgm:pt>
    <dgm:pt modelId="{7FA25F2E-7E21-48BA-B952-8048C2FA0CE7}" type="pres">
      <dgm:prSet presAssocID="{E72E13FC-CFDC-4188-BABC-1771A45051C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0DEA7D6-4DB2-46DE-99DA-1D5DFF6F15F7}" srcId="{FB3BC989-B295-4E07-AC06-40121548E825}" destId="{9E14F250-9300-44AC-BBDF-803EC1AB4738}" srcOrd="0" destOrd="0" parTransId="{F918E4C1-1BD8-4E4D-BDEF-8813728EA07B}" sibTransId="{416611CB-B234-4923-A9D1-4CF789202287}"/>
    <dgm:cxn modelId="{307D6E8B-5F47-4CD4-9BF1-F0B5EF1A6356}" type="presOf" srcId="{E72E13FC-CFDC-4188-BABC-1771A45051CF}" destId="{7FA25F2E-7E21-48BA-B952-8048C2FA0CE7}" srcOrd="0" destOrd="0" presId="urn:microsoft.com/office/officeart/2005/8/layout/arrow3"/>
    <dgm:cxn modelId="{A0796F2F-7FD6-47C6-B188-CEF2C1262AE1}" type="presOf" srcId="{FB3BC989-B295-4E07-AC06-40121548E825}" destId="{47A8DC30-21EB-49D9-8CE9-D4777CC4427C}" srcOrd="0" destOrd="0" presId="urn:microsoft.com/office/officeart/2005/8/layout/arrow3"/>
    <dgm:cxn modelId="{68A9750C-A6D0-402D-9A11-F2B779C54575}" srcId="{FB3BC989-B295-4E07-AC06-40121548E825}" destId="{E72E13FC-CFDC-4188-BABC-1771A45051CF}" srcOrd="1" destOrd="0" parTransId="{AB8470F0-033D-49A7-A5DC-A452A096B92D}" sibTransId="{EA1C781F-C6D1-4146-B58B-35D28D83E034}"/>
    <dgm:cxn modelId="{ADC0EA27-03E7-47D4-82C5-A6111E25C318}" type="presOf" srcId="{9E14F250-9300-44AC-BBDF-803EC1AB4738}" destId="{F93BF695-8D7B-4F6F-92AF-2099D1A28781}" srcOrd="0" destOrd="0" presId="urn:microsoft.com/office/officeart/2005/8/layout/arrow3"/>
    <dgm:cxn modelId="{007A5FB1-DB39-4147-A537-4ED5C5D66313}" type="presParOf" srcId="{47A8DC30-21EB-49D9-8CE9-D4777CC4427C}" destId="{000B51E8-29C2-448F-BA61-B414044C64DA}" srcOrd="0" destOrd="0" presId="urn:microsoft.com/office/officeart/2005/8/layout/arrow3"/>
    <dgm:cxn modelId="{8CF93B95-D9C3-4E99-A36D-5CAC4B2F1D6B}" type="presParOf" srcId="{47A8DC30-21EB-49D9-8CE9-D4777CC4427C}" destId="{980A7B98-B7B5-4F37-93DD-805D0ABB3673}" srcOrd="1" destOrd="0" presId="urn:microsoft.com/office/officeart/2005/8/layout/arrow3"/>
    <dgm:cxn modelId="{D9E5F217-E63C-4992-8953-897090B19CB0}" type="presParOf" srcId="{47A8DC30-21EB-49D9-8CE9-D4777CC4427C}" destId="{F93BF695-8D7B-4F6F-92AF-2099D1A28781}" srcOrd="2" destOrd="0" presId="urn:microsoft.com/office/officeart/2005/8/layout/arrow3"/>
    <dgm:cxn modelId="{60B59F13-210B-44DE-AC76-CD08A386351F}" type="presParOf" srcId="{47A8DC30-21EB-49D9-8CE9-D4777CC4427C}" destId="{6BB932CD-F85A-4A96-AD93-BADE0E1D5AD2}" srcOrd="3" destOrd="0" presId="urn:microsoft.com/office/officeart/2005/8/layout/arrow3"/>
    <dgm:cxn modelId="{8E2440FE-106B-41F5-9BC5-1D4841E4C49E}" type="presParOf" srcId="{47A8DC30-21EB-49D9-8CE9-D4777CC4427C}" destId="{7FA25F2E-7E21-48BA-B952-8048C2FA0CE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7D3575-9558-43C6-A77A-0EC55E485E31}" type="doc">
      <dgm:prSet loTypeId="urn:microsoft.com/office/officeart/2005/8/layout/venn3" loCatId="relationship" qsTypeId="urn:microsoft.com/office/officeart/2005/8/quickstyle/simple1" qsCatId="simple" csTypeId="urn:microsoft.com/office/officeart/2005/8/colors/colorful1#14" csCatId="colorful" phldr="1"/>
      <dgm:spPr/>
      <dgm:t>
        <a:bodyPr/>
        <a:lstStyle/>
        <a:p>
          <a:endParaRPr lang="es-CO"/>
        </a:p>
      </dgm:t>
    </dgm:pt>
    <dgm:pt modelId="{93FF700A-244F-41FC-B50A-717904F85633}">
      <dgm:prSet phldrT="[Texto]"/>
      <dgm:spPr/>
      <dgm:t>
        <a:bodyPr/>
        <a:lstStyle/>
        <a:p>
          <a:r>
            <a:rPr lang="es-CO" b="1" dirty="0" smtClean="0"/>
            <a:t>Avanzar hacia la Garantía del Goce Efectivo del Derecho a la Salud</a:t>
          </a:r>
          <a:endParaRPr lang="es-CO" b="1" dirty="0"/>
        </a:p>
      </dgm:t>
    </dgm:pt>
    <dgm:pt modelId="{7A91A522-DF39-4D32-A301-CEB4BE63206C}" type="parTrans" cxnId="{53905C10-E01F-4474-AFB4-33620C246FD1}">
      <dgm:prSet/>
      <dgm:spPr/>
      <dgm:t>
        <a:bodyPr/>
        <a:lstStyle/>
        <a:p>
          <a:endParaRPr lang="es-CO"/>
        </a:p>
      </dgm:t>
    </dgm:pt>
    <dgm:pt modelId="{4152E71C-E339-4CDB-91B9-8D236F9AF9B3}" type="sibTrans" cxnId="{53905C10-E01F-4474-AFB4-33620C246FD1}">
      <dgm:prSet/>
      <dgm:spPr/>
      <dgm:t>
        <a:bodyPr/>
        <a:lstStyle/>
        <a:p>
          <a:endParaRPr lang="es-CO"/>
        </a:p>
      </dgm:t>
    </dgm:pt>
    <dgm:pt modelId="{97C409E4-53A6-4347-A274-708AA4746FD9}">
      <dgm:prSet phldrT="[Texto]"/>
      <dgm:spPr/>
      <dgm:t>
        <a:bodyPr/>
        <a:lstStyle/>
        <a:p>
          <a:r>
            <a:rPr lang="es-CO" b="1" dirty="0" smtClean="0"/>
            <a:t>Mejorar las condiciones de vida y salud de la población</a:t>
          </a:r>
          <a:endParaRPr lang="es-CO" b="1" dirty="0"/>
        </a:p>
      </dgm:t>
    </dgm:pt>
    <dgm:pt modelId="{F42C4348-3E3D-4982-A368-2B3151E215A4}" type="parTrans" cxnId="{160B244F-526E-41A5-B635-509F7163EF78}">
      <dgm:prSet/>
      <dgm:spPr/>
      <dgm:t>
        <a:bodyPr/>
        <a:lstStyle/>
        <a:p>
          <a:endParaRPr lang="es-CO"/>
        </a:p>
      </dgm:t>
    </dgm:pt>
    <dgm:pt modelId="{78A3D8E4-58E4-46E1-ADE2-F27CA1FDF20D}" type="sibTrans" cxnId="{160B244F-526E-41A5-B635-509F7163EF78}">
      <dgm:prSet/>
      <dgm:spPr/>
      <dgm:t>
        <a:bodyPr/>
        <a:lstStyle/>
        <a:p>
          <a:endParaRPr lang="es-CO"/>
        </a:p>
      </dgm:t>
    </dgm:pt>
    <dgm:pt modelId="{80F33EAF-444D-4FE4-A50A-D19EEEF030B5}">
      <dgm:prSet phldrT="[Texto]"/>
      <dgm:spPr/>
      <dgm:t>
        <a:bodyPr/>
        <a:lstStyle/>
        <a:p>
          <a:r>
            <a:rPr lang="es-CO" b="1" dirty="0" smtClean="0"/>
            <a:t>Lograr cero tolerancia frente a la morbilidad, mortalidad y discapacidad evitables </a:t>
          </a:r>
          <a:endParaRPr lang="es-CO" b="1" dirty="0"/>
        </a:p>
      </dgm:t>
    </dgm:pt>
    <dgm:pt modelId="{D0BDC7BA-F3B6-4B78-8B9E-1A80A3C84B67}" type="parTrans" cxnId="{3700FE7C-73BA-4D34-B640-05A22AB35905}">
      <dgm:prSet/>
      <dgm:spPr/>
      <dgm:t>
        <a:bodyPr/>
        <a:lstStyle/>
        <a:p>
          <a:endParaRPr lang="es-CO"/>
        </a:p>
      </dgm:t>
    </dgm:pt>
    <dgm:pt modelId="{910796D0-BDEF-4294-A03A-7BD3853936BB}" type="sibTrans" cxnId="{3700FE7C-73BA-4D34-B640-05A22AB35905}">
      <dgm:prSet/>
      <dgm:spPr/>
      <dgm:t>
        <a:bodyPr/>
        <a:lstStyle/>
        <a:p>
          <a:endParaRPr lang="es-CO"/>
        </a:p>
      </dgm:t>
    </dgm:pt>
    <dgm:pt modelId="{558E0EAD-5139-406E-9027-8BD58E266523}" type="pres">
      <dgm:prSet presAssocID="{257D3575-9558-43C6-A77A-0EC55E485E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9ACF34-B163-4589-8271-917F8A838104}" type="pres">
      <dgm:prSet presAssocID="{93FF700A-244F-41FC-B50A-717904F85633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4EE4AD-9CC4-4B86-B1B0-B18038CA536C}" type="pres">
      <dgm:prSet presAssocID="{4152E71C-E339-4CDB-91B9-8D236F9AF9B3}" presName="space" presStyleCnt="0"/>
      <dgm:spPr/>
    </dgm:pt>
    <dgm:pt modelId="{53D130D0-2D31-4C05-B853-63CCD4C0F5E4}" type="pres">
      <dgm:prSet presAssocID="{97C409E4-53A6-4347-A274-708AA4746FD9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AB78C3-166E-4E8A-8DDA-89D9A62F2BCE}" type="pres">
      <dgm:prSet presAssocID="{78A3D8E4-58E4-46E1-ADE2-F27CA1FDF20D}" presName="space" presStyleCnt="0"/>
      <dgm:spPr/>
    </dgm:pt>
    <dgm:pt modelId="{B3A8424D-9EC5-4161-B948-38A816587A6F}" type="pres">
      <dgm:prSet presAssocID="{80F33EAF-444D-4FE4-A50A-D19EEEF030B5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4FDEE20-FE4E-4F20-AD8C-D6B0082AC1A4}" type="presOf" srcId="{93FF700A-244F-41FC-B50A-717904F85633}" destId="{9A9ACF34-B163-4589-8271-917F8A838104}" srcOrd="0" destOrd="0" presId="urn:microsoft.com/office/officeart/2005/8/layout/venn3"/>
    <dgm:cxn modelId="{3700FE7C-73BA-4D34-B640-05A22AB35905}" srcId="{257D3575-9558-43C6-A77A-0EC55E485E31}" destId="{80F33EAF-444D-4FE4-A50A-D19EEEF030B5}" srcOrd="2" destOrd="0" parTransId="{D0BDC7BA-F3B6-4B78-8B9E-1A80A3C84B67}" sibTransId="{910796D0-BDEF-4294-A03A-7BD3853936BB}"/>
    <dgm:cxn modelId="{0A2814D4-FADF-41FA-A0AD-D10372E09311}" type="presOf" srcId="{80F33EAF-444D-4FE4-A50A-D19EEEF030B5}" destId="{B3A8424D-9EC5-4161-B948-38A816587A6F}" srcOrd="0" destOrd="0" presId="urn:microsoft.com/office/officeart/2005/8/layout/venn3"/>
    <dgm:cxn modelId="{160B244F-526E-41A5-B635-509F7163EF78}" srcId="{257D3575-9558-43C6-A77A-0EC55E485E31}" destId="{97C409E4-53A6-4347-A274-708AA4746FD9}" srcOrd="1" destOrd="0" parTransId="{F42C4348-3E3D-4982-A368-2B3151E215A4}" sibTransId="{78A3D8E4-58E4-46E1-ADE2-F27CA1FDF20D}"/>
    <dgm:cxn modelId="{ACD04AEF-8940-4461-BC84-E27E24280CEF}" type="presOf" srcId="{257D3575-9558-43C6-A77A-0EC55E485E31}" destId="{558E0EAD-5139-406E-9027-8BD58E266523}" srcOrd="0" destOrd="0" presId="urn:microsoft.com/office/officeart/2005/8/layout/venn3"/>
    <dgm:cxn modelId="{53905C10-E01F-4474-AFB4-33620C246FD1}" srcId="{257D3575-9558-43C6-A77A-0EC55E485E31}" destId="{93FF700A-244F-41FC-B50A-717904F85633}" srcOrd="0" destOrd="0" parTransId="{7A91A522-DF39-4D32-A301-CEB4BE63206C}" sibTransId="{4152E71C-E339-4CDB-91B9-8D236F9AF9B3}"/>
    <dgm:cxn modelId="{69CB836D-3F0C-40F6-A99B-379B51EF6FFC}" type="presOf" srcId="{97C409E4-53A6-4347-A274-708AA4746FD9}" destId="{53D130D0-2D31-4C05-B853-63CCD4C0F5E4}" srcOrd="0" destOrd="0" presId="urn:microsoft.com/office/officeart/2005/8/layout/venn3"/>
    <dgm:cxn modelId="{05AD8524-ACC6-465E-A1DA-A9FD0043DD22}" type="presParOf" srcId="{558E0EAD-5139-406E-9027-8BD58E266523}" destId="{9A9ACF34-B163-4589-8271-917F8A838104}" srcOrd="0" destOrd="0" presId="urn:microsoft.com/office/officeart/2005/8/layout/venn3"/>
    <dgm:cxn modelId="{5D0241E3-398F-4996-A6E0-3DEED489C3AE}" type="presParOf" srcId="{558E0EAD-5139-406E-9027-8BD58E266523}" destId="{0E4EE4AD-9CC4-4B86-B1B0-B18038CA536C}" srcOrd="1" destOrd="0" presId="urn:microsoft.com/office/officeart/2005/8/layout/venn3"/>
    <dgm:cxn modelId="{A2AC02D6-9780-4CD2-9BAB-5F5D4E94D8B5}" type="presParOf" srcId="{558E0EAD-5139-406E-9027-8BD58E266523}" destId="{53D130D0-2D31-4C05-B853-63CCD4C0F5E4}" srcOrd="2" destOrd="0" presId="urn:microsoft.com/office/officeart/2005/8/layout/venn3"/>
    <dgm:cxn modelId="{0605C74E-2253-4E03-979A-A915CF3904BB}" type="presParOf" srcId="{558E0EAD-5139-406E-9027-8BD58E266523}" destId="{C9AB78C3-166E-4E8A-8DDA-89D9A62F2BCE}" srcOrd="3" destOrd="0" presId="urn:microsoft.com/office/officeart/2005/8/layout/venn3"/>
    <dgm:cxn modelId="{936C9831-B408-43FD-AFFF-D9E65C094086}" type="presParOf" srcId="{558E0EAD-5139-406E-9027-8BD58E266523}" destId="{B3A8424D-9EC5-4161-B948-38A816587A6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F1AD66-C96C-4087-B18E-66D281FBE667}">
      <dsp:nvSpPr>
        <dsp:cNvPr id="0" name=""/>
        <dsp:cNvSpPr/>
      </dsp:nvSpPr>
      <dsp:spPr>
        <a:xfrm>
          <a:off x="414019" y="0"/>
          <a:ext cx="7401560" cy="4625975"/>
        </a:xfrm>
        <a:prstGeom prst="swooshArrow">
          <a:avLst>
            <a:gd name="adj1" fmla="val 25000"/>
            <a:gd name="adj2" fmla="val 25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47932-B319-45C2-8DB2-9FD7238544E3}">
      <dsp:nvSpPr>
        <dsp:cNvPr id="0" name=""/>
        <dsp:cNvSpPr/>
      </dsp:nvSpPr>
      <dsp:spPr>
        <a:xfrm>
          <a:off x="1354018" y="3192847"/>
          <a:ext cx="192440" cy="1924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E9BEE-5748-4B9D-8383-14C09A5867F2}">
      <dsp:nvSpPr>
        <dsp:cNvPr id="0" name=""/>
        <dsp:cNvSpPr/>
      </dsp:nvSpPr>
      <dsp:spPr>
        <a:xfrm>
          <a:off x="1584185" y="3289068"/>
          <a:ext cx="1724563" cy="1336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97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A0BA"/>
              </a:solidFill>
            </a:rPr>
            <a:t>Acción Intersectorial</a:t>
          </a:r>
          <a:endParaRPr lang="en-US" sz="2000" b="1" kern="1200" dirty="0">
            <a:solidFill>
              <a:srgbClr val="00A0B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Esbozada desde  la Declaración de Alma-Ata (1978)</a:t>
          </a:r>
          <a:endParaRPr lang="en-US" sz="1600" kern="1200" dirty="0"/>
        </a:p>
      </dsp:txBody>
      <dsp:txXfrm>
        <a:off x="1584185" y="3289068"/>
        <a:ext cx="1724563" cy="1336906"/>
      </dsp:txXfrm>
    </dsp:sp>
    <dsp:sp modelId="{3691ECC9-3AED-4A58-8C39-A8E40EF51479}">
      <dsp:nvSpPr>
        <dsp:cNvPr id="0" name=""/>
        <dsp:cNvSpPr/>
      </dsp:nvSpPr>
      <dsp:spPr>
        <a:xfrm>
          <a:off x="3052676" y="1935507"/>
          <a:ext cx="347873" cy="347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78679-DC09-4955-8AC6-8E87313435D6}">
      <dsp:nvSpPr>
        <dsp:cNvPr id="0" name=""/>
        <dsp:cNvSpPr/>
      </dsp:nvSpPr>
      <dsp:spPr>
        <a:xfrm>
          <a:off x="3312376" y="2448270"/>
          <a:ext cx="1776374" cy="176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33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A0BA"/>
              </a:solidFill>
            </a:rPr>
            <a:t>Políticas Públicas Saludables</a:t>
          </a:r>
          <a:endParaRPr lang="en-US" sz="2000" b="1" kern="1200" dirty="0">
            <a:solidFill>
              <a:srgbClr val="00A0B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Explícita desde la Carta de Ottawa de PS(1986)</a:t>
          </a:r>
          <a:endParaRPr lang="en-US" sz="1600" kern="1200" dirty="0"/>
        </a:p>
      </dsp:txBody>
      <dsp:txXfrm>
        <a:off x="3312376" y="2448270"/>
        <a:ext cx="1776374" cy="1766855"/>
      </dsp:txXfrm>
    </dsp:sp>
    <dsp:sp modelId="{0BE2FE31-B153-463E-A00F-7774E0BBC340}">
      <dsp:nvSpPr>
        <dsp:cNvPr id="0" name=""/>
        <dsp:cNvSpPr/>
      </dsp:nvSpPr>
      <dsp:spPr>
        <a:xfrm>
          <a:off x="5095506" y="1170371"/>
          <a:ext cx="481101" cy="481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1124E-9266-4DED-A620-4692654E10D4}">
      <dsp:nvSpPr>
        <dsp:cNvPr id="0" name=""/>
        <dsp:cNvSpPr/>
      </dsp:nvSpPr>
      <dsp:spPr>
        <a:xfrm>
          <a:off x="5336057" y="1944219"/>
          <a:ext cx="1776374" cy="214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92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A0BA"/>
              </a:solidFill>
            </a:rPr>
            <a:t>Salud en todas las políticas</a:t>
          </a:r>
          <a:endParaRPr lang="en-US" sz="2000" b="1" kern="1200" dirty="0">
            <a:solidFill>
              <a:srgbClr val="00A0BA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Esbozada desde 2006</a:t>
          </a:r>
          <a:endParaRPr lang="en-US" sz="1600" kern="1200" dirty="0"/>
        </a:p>
      </dsp:txBody>
      <dsp:txXfrm>
        <a:off x="5336057" y="1944219"/>
        <a:ext cx="1776374" cy="21484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8B636A-609F-4388-8BEA-366F97F84D51}">
      <dsp:nvSpPr>
        <dsp:cNvPr id="0" name=""/>
        <dsp:cNvSpPr/>
      </dsp:nvSpPr>
      <dsp:spPr>
        <a:xfrm>
          <a:off x="0" y="154166"/>
          <a:ext cx="8712968" cy="644318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5ED4A-9351-428D-A2B5-CCCCF259F05F}">
      <dsp:nvSpPr>
        <dsp:cNvPr id="0" name=""/>
        <dsp:cNvSpPr/>
      </dsp:nvSpPr>
      <dsp:spPr>
        <a:xfrm>
          <a:off x="360041" y="4320480"/>
          <a:ext cx="1208301" cy="1365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08C63-E96A-4945-8F98-F6232A448A4D}">
      <dsp:nvSpPr>
        <dsp:cNvPr id="0" name=""/>
        <dsp:cNvSpPr/>
      </dsp:nvSpPr>
      <dsp:spPr>
        <a:xfrm>
          <a:off x="360042" y="4392494"/>
          <a:ext cx="1162868" cy="1584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87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b="1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bg1"/>
              </a:solidFill>
            </a:rPr>
            <a:t>Constitución Política de Colombia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bg1"/>
              </a:solidFill>
            </a:rPr>
            <a:t>1991</a:t>
          </a:r>
          <a:endParaRPr lang="es-CO" sz="1400" b="1" kern="1200" dirty="0">
            <a:solidFill>
              <a:schemeClr val="bg1"/>
            </a:solidFill>
          </a:endParaRPr>
        </a:p>
      </dsp:txBody>
      <dsp:txXfrm>
        <a:off x="360042" y="4392494"/>
        <a:ext cx="1162868" cy="1584270"/>
      </dsp:txXfrm>
    </dsp:sp>
    <dsp:sp modelId="{0BE794FA-E839-47AA-8B1A-D26DFA458E67}">
      <dsp:nvSpPr>
        <dsp:cNvPr id="0" name=""/>
        <dsp:cNvSpPr/>
      </dsp:nvSpPr>
      <dsp:spPr>
        <a:xfrm>
          <a:off x="1368153" y="3384377"/>
          <a:ext cx="1272960" cy="1449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605EF7-014F-4C09-BBED-D783A3887C5C}">
      <dsp:nvSpPr>
        <dsp:cNvPr id="0" name=""/>
        <dsp:cNvSpPr/>
      </dsp:nvSpPr>
      <dsp:spPr>
        <a:xfrm>
          <a:off x="1224138" y="3672402"/>
          <a:ext cx="1289958" cy="112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06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bg1"/>
              </a:solidFill>
            </a:rPr>
            <a:t> Ley 100 de 1993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bg1"/>
              </a:solidFill>
            </a:rPr>
            <a:t>SGSSS</a:t>
          </a:r>
          <a:endParaRPr lang="es-CO" sz="1400" b="1" kern="1200" dirty="0">
            <a:solidFill>
              <a:schemeClr val="bg1"/>
            </a:solidFill>
          </a:endParaRPr>
        </a:p>
      </dsp:txBody>
      <dsp:txXfrm>
        <a:off x="1224138" y="3672402"/>
        <a:ext cx="1289958" cy="1129559"/>
      </dsp:txXfrm>
    </dsp:sp>
    <dsp:sp modelId="{5E8EC51D-2804-434C-9FDB-D1FAA8C2540D}">
      <dsp:nvSpPr>
        <dsp:cNvPr id="0" name=""/>
        <dsp:cNvSpPr/>
      </dsp:nvSpPr>
      <dsp:spPr>
        <a:xfrm>
          <a:off x="2448275" y="2448274"/>
          <a:ext cx="1331716" cy="1457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BC419-00EF-4690-865A-EE97EC4CEAB1}">
      <dsp:nvSpPr>
        <dsp:cNvPr id="0" name=""/>
        <dsp:cNvSpPr/>
      </dsp:nvSpPr>
      <dsp:spPr>
        <a:xfrm>
          <a:off x="2592288" y="2808317"/>
          <a:ext cx="817528" cy="827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607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bg1"/>
              </a:solidFill>
            </a:rPr>
            <a:t>Ley  1438 de  2011</a:t>
          </a:r>
          <a:endParaRPr lang="es-CO" sz="1400" kern="1200" dirty="0">
            <a:solidFill>
              <a:schemeClr val="bg1"/>
            </a:solidFill>
          </a:endParaRPr>
        </a:p>
      </dsp:txBody>
      <dsp:txXfrm>
        <a:off x="2592288" y="2808317"/>
        <a:ext cx="817528" cy="827999"/>
      </dsp:txXfrm>
    </dsp:sp>
    <dsp:sp modelId="{CE70E2E4-3EAE-41EF-A6BD-9BA77F6740BA}">
      <dsp:nvSpPr>
        <dsp:cNvPr id="0" name=""/>
        <dsp:cNvSpPr/>
      </dsp:nvSpPr>
      <dsp:spPr>
        <a:xfrm>
          <a:off x="3744415" y="1818120"/>
          <a:ext cx="1271181" cy="1479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18B05-BCE4-4BD6-A64A-F751E8EE116E}">
      <dsp:nvSpPr>
        <dsp:cNvPr id="0" name=""/>
        <dsp:cNvSpPr/>
      </dsp:nvSpPr>
      <dsp:spPr>
        <a:xfrm>
          <a:off x="5227780" y="2372923"/>
          <a:ext cx="1742593" cy="3648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24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</dsp:txBody>
      <dsp:txXfrm>
        <a:off x="5227780" y="2372923"/>
        <a:ext cx="1742593" cy="3648555"/>
      </dsp:txXfrm>
    </dsp:sp>
    <dsp:sp modelId="{B236F0D9-47A0-4EBA-9290-BDA4727D61E0}">
      <dsp:nvSpPr>
        <dsp:cNvPr id="0" name=""/>
        <dsp:cNvSpPr/>
      </dsp:nvSpPr>
      <dsp:spPr>
        <a:xfrm>
          <a:off x="5068100" y="1202195"/>
          <a:ext cx="1412620" cy="16061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79B4E-6D63-4A9D-AECB-339C20ED824A}">
      <dsp:nvSpPr>
        <dsp:cNvPr id="0" name=""/>
        <dsp:cNvSpPr/>
      </dsp:nvSpPr>
      <dsp:spPr>
        <a:xfrm>
          <a:off x="6970374" y="2013513"/>
          <a:ext cx="1742593" cy="4007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72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</dsp:txBody>
      <dsp:txXfrm>
        <a:off x="6970374" y="2013513"/>
        <a:ext cx="1742593" cy="40079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A4CE9-FEB3-4012-9B88-D7E6A5B40A78}">
      <dsp:nvSpPr>
        <dsp:cNvPr id="0" name=""/>
        <dsp:cNvSpPr/>
      </dsp:nvSpPr>
      <dsp:spPr>
        <a:xfrm>
          <a:off x="2406230" y="0"/>
          <a:ext cx="2111052" cy="21113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250A0E-966B-48DA-A594-1F881224BB12}">
      <dsp:nvSpPr>
        <dsp:cNvPr id="0" name=""/>
        <dsp:cNvSpPr/>
      </dsp:nvSpPr>
      <dsp:spPr>
        <a:xfrm>
          <a:off x="2872842" y="762270"/>
          <a:ext cx="1173071" cy="586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2">
                  <a:lumMod val="50000"/>
                </a:schemeClr>
              </a:solidFill>
            </a:rPr>
            <a:t>Evidencias</a:t>
          </a:r>
          <a:endParaRPr lang="es-CO" sz="2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72842" y="762270"/>
        <a:ext cx="1173071" cy="586395"/>
      </dsp:txXfrm>
    </dsp:sp>
    <dsp:sp modelId="{D88DDBD2-8F2F-4777-91FE-85B9C4EAF65A}">
      <dsp:nvSpPr>
        <dsp:cNvPr id="0" name=""/>
        <dsp:cNvSpPr/>
      </dsp:nvSpPr>
      <dsp:spPr>
        <a:xfrm>
          <a:off x="1819893" y="1213141"/>
          <a:ext cx="2111052" cy="21113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E024C5-3BB8-4CC1-9A75-EC117568467E}">
      <dsp:nvSpPr>
        <dsp:cNvPr id="0" name=""/>
        <dsp:cNvSpPr/>
      </dsp:nvSpPr>
      <dsp:spPr>
        <a:xfrm>
          <a:off x="2288884" y="1982428"/>
          <a:ext cx="1173071" cy="586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2">
                  <a:lumMod val="50000"/>
                </a:schemeClr>
              </a:solidFill>
            </a:rPr>
            <a:t>Mandato ciudadano</a:t>
          </a:r>
          <a:endParaRPr lang="es-CO" sz="20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288884" y="1982428"/>
        <a:ext cx="1173071" cy="586395"/>
      </dsp:txXfrm>
    </dsp:sp>
    <dsp:sp modelId="{4EFCE20E-500F-40A5-A69C-1305EAEFECE7}">
      <dsp:nvSpPr>
        <dsp:cNvPr id="0" name=""/>
        <dsp:cNvSpPr/>
      </dsp:nvSpPr>
      <dsp:spPr>
        <a:xfrm>
          <a:off x="2556482" y="2571455"/>
          <a:ext cx="1813721" cy="181444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BD1D91-4783-4E39-B315-943871863360}">
      <dsp:nvSpPr>
        <dsp:cNvPr id="0" name=""/>
        <dsp:cNvSpPr/>
      </dsp:nvSpPr>
      <dsp:spPr>
        <a:xfrm>
          <a:off x="2875617" y="3204341"/>
          <a:ext cx="1173071" cy="586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2">
                  <a:lumMod val="50000"/>
                </a:schemeClr>
              </a:solidFill>
            </a:rPr>
            <a:t>Retos en salud</a:t>
          </a:r>
        </a:p>
      </dsp:txBody>
      <dsp:txXfrm>
        <a:off x="2875617" y="3204341"/>
        <a:ext cx="1173071" cy="5863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35CFF8-7E80-419A-8FC3-6957F3E4423B}">
      <dsp:nvSpPr>
        <dsp:cNvPr id="0" name=""/>
        <dsp:cNvSpPr/>
      </dsp:nvSpPr>
      <dsp:spPr>
        <a:xfrm>
          <a:off x="936106" y="3010297"/>
          <a:ext cx="166280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0A8B7-7A75-4D70-9F5C-675B98DC3BDE}">
      <dsp:nvSpPr>
        <dsp:cNvPr id="0" name=""/>
        <dsp:cNvSpPr/>
      </dsp:nvSpPr>
      <dsp:spPr>
        <a:xfrm>
          <a:off x="1008108" y="2359004"/>
          <a:ext cx="142431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F4138-BA9E-46B5-A841-625BC1E6EC1A}">
      <dsp:nvSpPr>
        <dsp:cNvPr id="0" name=""/>
        <dsp:cNvSpPr/>
      </dsp:nvSpPr>
      <dsp:spPr>
        <a:xfrm>
          <a:off x="1055296" y="1760595"/>
          <a:ext cx="166280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F4D2D-827C-4AAD-BB94-A110E7B267AC}">
      <dsp:nvSpPr>
        <dsp:cNvPr id="0" name=""/>
        <dsp:cNvSpPr/>
      </dsp:nvSpPr>
      <dsp:spPr>
        <a:xfrm>
          <a:off x="72011" y="1621998"/>
          <a:ext cx="1685713" cy="14365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4E3E2-5C2D-4260-B4E8-703022BFF129}">
      <dsp:nvSpPr>
        <dsp:cNvPr id="0" name=""/>
        <dsp:cNvSpPr/>
      </dsp:nvSpPr>
      <dsp:spPr>
        <a:xfrm>
          <a:off x="525317" y="2391601"/>
          <a:ext cx="1059957" cy="5465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900" kern="1200" dirty="0">
            <a:solidFill>
              <a:schemeClr val="bg1"/>
            </a:solidFill>
          </a:endParaRPr>
        </a:p>
      </dsp:txBody>
      <dsp:txXfrm>
        <a:off x="525317" y="2391601"/>
        <a:ext cx="1059957" cy="546540"/>
      </dsp:txXfrm>
    </dsp:sp>
    <dsp:sp modelId="{078EE57D-E4EA-4866-8A9D-6A2696F902DF}">
      <dsp:nvSpPr>
        <dsp:cNvPr id="0" name=""/>
        <dsp:cNvSpPr/>
      </dsp:nvSpPr>
      <dsp:spPr>
        <a:xfrm>
          <a:off x="2376263" y="1289050"/>
          <a:ext cx="763646" cy="70991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58A30-BDD7-4C22-A175-9E978174A22F}">
      <dsp:nvSpPr>
        <dsp:cNvPr id="0" name=""/>
        <dsp:cNvSpPr/>
      </dsp:nvSpPr>
      <dsp:spPr>
        <a:xfrm>
          <a:off x="3255063" y="707590"/>
          <a:ext cx="57303" cy="49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15240" bIns="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" kern="1200" dirty="0" smtClean="0">
              <a:solidFill>
                <a:schemeClr val="bg1"/>
              </a:solidFill>
            </a:rPr>
            <a:t>.</a:t>
          </a:r>
          <a:endParaRPr lang="es-CO" sz="400" kern="1200" dirty="0">
            <a:solidFill>
              <a:schemeClr val="bg1"/>
            </a:solidFill>
          </a:endParaRPr>
        </a:p>
      </dsp:txBody>
      <dsp:txXfrm>
        <a:off x="3255063" y="707590"/>
        <a:ext cx="57303" cy="496855"/>
      </dsp:txXfrm>
    </dsp:sp>
    <dsp:sp modelId="{813CEC58-655A-441B-A760-AD0DCB6F2A22}">
      <dsp:nvSpPr>
        <dsp:cNvPr id="0" name=""/>
        <dsp:cNvSpPr/>
      </dsp:nvSpPr>
      <dsp:spPr>
        <a:xfrm>
          <a:off x="2088231" y="2009130"/>
          <a:ext cx="763646" cy="70991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B91DE-3674-451F-BA21-64BED1B3F4D8}">
      <dsp:nvSpPr>
        <dsp:cNvPr id="0" name=""/>
        <dsp:cNvSpPr/>
      </dsp:nvSpPr>
      <dsp:spPr>
        <a:xfrm>
          <a:off x="2728041" y="2091832"/>
          <a:ext cx="81152" cy="49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15240" bIns="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" kern="1200" dirty="0" smtClean="0">
              <a:solidFill>
                <a:schemeClr val="bg1"/>
              </a:solidFill>
            </a:rPr>
            <a:t>.</a:t>
          </a:r>
          <a:endParaRPr lang="es-CO" sz="400" kern="1200" dirty="0">
            <a:solidFill>
              <a:schemeClr val="bg1"/>
            </a:solidFill>
          </a:endParaRPr>
        </a:p>
      </dsp:txBody>
      <dsp:txXfrm>
        <a:off x="2728041" y="2091832"/>
        <a:ext cx="81152" cy="496855"/>
      </dsp:txXfrm>
    </dsp:sp>
    <dsp:sp modelId="{309E3D47-04EC-4A0A-9C94-03938301B641}">
      <dsp:nvSpPr>
        <dsp:cNvPr id="0" name=""/>
        <dsp:cNvSpPr/>
      </dsp:nvSpPr>
      <dsp:spPr>
        <a:xfrm>
          <a:off x="2304258" y="2731834"/>
          <a:ext cx="763646" cy="70991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7054B-B426-4E4B-BAAB-CA47C5053A53}">
      <dsp:nvSpPr>
        <dsp:cNvPr id="0" name=""/>
        <dsp:cNvSpPr/>
      </dsp:nvSpPr>
      <dsp:spPr>
        <a:xfrm>
          <a:off x="2966531" y="2671496"/>
          <a:ext cx="57303" cy="496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0" rIns="15240" bIns="0" numCol="1" spcCol="1270" anchor="ctr" anchorCtr="0">
          <a:noAutofit/>
        </a:bodyPr>
        <a:lstStyle/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" kern="1200" dirty="0" smtClean="0">
              <a:solidFill>
                <a:schemeClr val="bg1"/>
              </a:solidFill>
            </a:rPr>
            <a:t>.</a:t>
          </a:r>
          <a:endParaRPr lang="es-CO" sz="400" kern="1200" dirty="0">
            <a:solidFill>
              <a:schemeClr val="bg1"/>
            </a:solidFill>
          </a:endParaRPr>
        </a:p>
      </dsp:txBody>
      <dsp:txXfrm>
        <a:off x="2966531" y="2671496"/>
        <a:ext cx="57303" cy="49685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B51E8-29C2-448F-BA61-B414044C64DA}">
      <dsp:nvSpPr>
        <dsp:cNvPr id="0" name=""/>
        <dsp:cNvSpPr/>
      </dsp:nvSpPr>
      <dsp:spPr>
        <a:xfrm rot="21300000">
          <a:off x="25254" y="1958179"/>
          <a:ext cx="8179091" cy="936629"/>
        </a:xfrm>
        <a:prstGeom prst="mathMinus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A7B98-B7B5-4F37-93DD-805D0ABB3673}">
      <dsp:nvSpPr>
        <dsp:cNvPr id="0" name=""/>
        <dsp:cNvSpPr/>
      </dsp:nvSpPr>
      <dsp:spPr>
        <a:xfrm>
          <a:off x="987552" y="242649"/>
          <a:ext cx="2468880" cy="1941195"/>
        </a:xfrm>
        <a:prstGeom prst="down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BF695-8D7B-4F6F-92AF-2099D1A28781}">
      <dsp:nvSpPr>
        <dsp:cNvPr id="0" name=""/>
        <dsp:cNvSpPr/>
      </dsp:nvSpPr>
      <dsp:spPr>
        <a:xfrm>
          <a:off x="4361687" y="0"/>
          <a:ext cx="2633472" cy="203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700" kern="1200" dirty="0" smtClean="0"/>
            <a:t>Sectoriales</a:t>
          </a:r>
          <a:endParaRPr lang="es-CO" sz="3700" kern="1200" dirty="0"/>
        </a:p>
      </dsp:txBody>
      <dsp:txXfrm>
        <a:off x="4361687" y="0"/>
        <a:ext cx="2633472" cy="2038254"/>
      </dsp:txXfrm>
    </dsp:sp>
    <dsp:sp modelId="{6BB932CD-F85A-4A96-AD93-BADE0E1D5AD2}">
      <dsp:nvSpPr>
        <dsp:cNvPr id="0" name=""/>
        <dsp:cNvSpPr/>
      </dsp:nvSpPr>
      <dsp:spPr>
        <a:xfrm>
          <a:off x="4773167" y="2669143"/>
          <a:ext cx="2468880" cy="1941195"/>
        </a:xfrm>
        <a:prstGeom prst="upArrow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25F2E-7E21-48BA-B952-8048C2FA0CE7}">
      <dsp:nvSpPr>
        <dsp:cNvPr id="0" name=""/>
        <dsp:cNvSpPr/>
      </dsp:nvSpPr>
      <dsp:spPr>
        <a:xfrm>
          <a:off x="1234440" y="2814733"/>
          <a:ext cx="2633472" cy="203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700" kern="1200" dirty="0" smtClean="0"/>
            <a:t>Extra sectoriales</a:t>
          </a:r>
          <a:endParaRPr lang="es-CO" sz="3700" kern="1200" dirty="0"/>
        </a:p>
      </dsp:txBody>
      <dsp:txXfrm>
        <a:off x="1234440" y="2814733"/>
        <a:ext cx="2633472" cy="203825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9ACF34-B163-4589-8271-917F8A838104}">
      <dsp:nvSpPr>
        <dsp:cNvPr id="0" name=""/>
        <dsp:cNvSpPr/>
      </dsp:nvSpPr>
      <dsp:spPr>
        <a:xfrm>
          <a:off x="1945" y="86398"/>
          <a:ext cx="1701151" cy="170115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620" tIns="15240" rIns="936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Avanzar hacia la Garantía del Goce Efectivo del Derecho a la Salud</a:t>
          </a:r>
          <a:endParaRPr lang="es-CO" sz="1200" b="1" kern="1200" dirty="0"/>
        </a:p>
      </dsp:txBody>
      <dsp:txXfrm>
        <a:off x="1945" y="86398"/>
        <a:ext cx="1701151" cy="1701151"/>
      </dsp:txXfrm>
    </dsp:sp>
    <dsp:sp modelId="{53D130D0-2D31-4C05-B853-63CCD4C0F5E4}">
      <dsp:nvSpPr>
        <dsp:cNvPr id="0" name=""/>
        <dsp:cNvSpPr/>
      </dsp:nvSpPr>
      <dsp:spPr>
        <a:xfrm>
          <a:off x="1362867" y="86398"/>
          <a:ext cx="1701151" cy="170115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620" tIns="15240" rIns="936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Mejorar las condiciones de vida y salud de la población</a:t>
          </a:r>
          <a:endParaRPr lang="es-CO" sz="1200" b="1" kern="1200" dirty="0"/>
        </a:p>
      </dsp:txBody>
      <dsp:txXfrm>
        <a:off x="1362867" y="86398"/>
        <a:ext cx="1701151" cy="1701151"/>
      </dsp:txXfrm>
    </dsp:sp>
    <dsp:sp modelId="{B3A8424D-9EC5-4161-B948-38A816587A6F}">
      <dsp:nvSpPr>
        <dsp:cNvPr id="0" name=""/>
        <dsp:cNvSpPr/>
      </dsp:nvSpPr>
      <dsp:spPr>
        <a:xfrm>
          <a:off x="2723788" y="86398"/>
          <a:ext cx="1701151" cy="170115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3620" tIns="15240" rIns="9362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Lograr cero tolerancia frente a la morbilidad, mortalidad y discapacidad evitables </a:t>
          </a:r>
          <a:endParaRPr lang="es-CO" sz="1200" b="1" kern="1200" dirty="0"/>
        </a:p>
      </dsp:txBody>
      <dsp:txXfrm>
        <a:off x="2723788" y="86398"/>
        <a:ext cx="1701151" cy="1701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BB8F-8D4C-42E7-9D87-A1D61F7FC1DB}" type="datetimeFigureOut">
              <a:rPr lang="es-CO" smtClean="0"/>
              <a:pPr/>
              <a:t>24/07/2014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9A19-C820-4A4F-8AD8-E8C6D0BDF07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9624556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C527B0-2D6E-4A01-8D27-B51F530A0033}" type="datetimeFigureOut">
              <a:rPr lang="es-CO"/>
              <a:pPr>
                <a:defRPr/>
              </a:pPr>
              <a:t>24/07/2014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341747-0AA1-4BA5-A05E-9C935174E91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0287438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</p:spTree>
    <p:extLst>
      <p:ext uri="{BB962C8B-B14F-4D97-AF65-F5344CB8AC3E}">
        <p14:creationId xmlns:p14="http://schemas.microsoft.com/office/powerpoint/2010/main" xmlns="" val="247214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8 Grupo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4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A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/>
            </a:p>
          </p:txBody>
        </p:sp>
        <p:pic>
          <p:nvPicPr>
            <p:cNvPr id="6" name="10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4624"/>
              <a:ext cx="6046665" cy="6552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6 Rectángulo redondeado"/>
          <p:cNvSpPr/>
          <p:nvPr/>
        </p:nvSpPr>
        <p:spPr>
          <a:xfrm>
            <a:off x="-107950" y="115888"/>
            <a:ext cx="5975350" cy="11525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32099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3 Imagen" descr="Prosperidad 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99" t="37399" r="11479" b="37399"/>
          <a:stretch>
            <a:fillRect/>
          </a:stretch>
        </p:blipFill>
        <p:spPr bwMode="auto">
          <a:xfrm>
            <a:off x="3563938" y="404813"/>
            <a:ext cx="22320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23728" y="3861048"/>
            <a:ext cx="6400800" cy="1126976"/>
          </a:xfrm>
        </p:spPr>
        <p:txBody>
          <a:bodyPr>
            <a:normAutofit/>
          </a:bodyPr>
          <a:lstStyle>
            <a:lvl1pPr marL="0" indent="0" algn="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28892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E70ECA-AA22-4073-93FE-F77D28A400C9}" type="datetime1">
              <a:rPr lang="es-CO" smtClean="0"/>
              <a:pPr>
                <a:defRPr/>
              </a:pPr>
              <a:t>24/07/2014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D6825C-C0C5-4A70-AE7C-3D3F863C7AC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23786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AAD4274-FF39-43A2-978C-3CD02AD884E3}" type="datetime1">
              <a:rPr lang="es-CO" smtClean="0"/>
              <a:pPr>
                <a:defRPr/>
              </a:pPr>
              <a:t>24/07/2014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B30870A-0152-41ED-BDA9-BFD1D2623DF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82674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912" y="260648"/>
            <a:ext cx="4906888" cy="1156990"/>
          </a:xfrm>
        </p:spPr>
        <p:txBody>
          <a:bodyPr/>
          <a:lstStyle>
            <a:lvl1pPr algn="ctr">
              <a:defRPr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51153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AF443B-3A22-4366-A26D-36DA085A2868}" type="datetime1">
              <a:rPr lang="es-CO" smtClean="0"/>
              <a:pPr>
                <a:defRPr/>
              </a:pPr>
              <a:t>24/07/2014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1C6E6B-F2E4-49B6-9DA5-CE06B5C57DC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7899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00FCB4E-79F8-480E-A347-D82109C13236}" type="datetime1">
              <a:rPr lang="es-CO" smtClean="0"/>
              <a:pPr>
                <a:defRPr/>
              </a:pPr>
              <a:t>24/07/2014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EA7C2-BCA6-4F99-AA90-1643FDD7484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62212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887A61D-6A74-49E8-BA9A-5D578C1D002E}" type="datetime1">
              <a:rPr lang="es-CO" smtClean="0"/>
              <a:pPr>
                <a:defRPr/>
              </a:pPr>
              <a:t>24/07/2014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36D16C-5ABC-42E8-8C67-216538319D1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90851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7774D3-8367-44E9-A7A4-D2539A0B3209}" type="datetime1">
              <a:rPr lang="es-CO" smtClean="0"/>
              <a:pPr>
                <a:defRPr/>
              </a:pPr>
              <a:t>24/07/2014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1671870-1128-4EC7-881E-4B4701FCC535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5481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DE5019-3DED-4E60-ABAB-F2BFB7F93850}" type="datetime1">
              <a:rPr lang="es-CO" smtClean="0"/>
              <a:pPr>
                <a:defRPr/>
              </a:pPr>
              <a:t>24/07/2014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EF2B13-8190-4C93-A9C0-DB200CB2749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2818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5B3EFD-BDF5-42DD-8776-834E2A223EFB}" type="datetime1">
              <a:rPr lang="es-CO" smtClean="0"/>
              <a:pPr>
                <a:defRPr/>
              </a:pPr>
              <a:t>24/07/2014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42F73-1FE7-47BD-BA8D-FCA0BDCD1FA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7515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012515-FAD5-454C-B8CB-507ECFBEF718}" type="datetime1">
              <a:rPr lang="es-CO" smtClean="0"/>
              <a:pPr>
                <a:defRPr/>
              </a:pPr>
              <a:t>24/07/2014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6000F1-7422-47F4-B229-29DD69959AD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22328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3779838" y="260350"/>
            <a:ext cx="4906962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</a:t>
            </a:r>
            <a:endParaRPr lang="es-CO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7" name="6 Rectángulo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00A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2120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5 Imagen" descr="Prosperidad RGB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99" t="37399" r="11479" b="37399"/>
          <a:stretch>
            <a:fillRect/>
          </a:stretch>
        </p:blipFill>
        <p:spPr bwMode="auto">
          <a:xfrm>
            <a:off x="2124075" y="620713"/>
            <a:ext cx="17272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00A0BA"/>
          </a:solidFill>
          <a:latin typeface="Arial Black" pitchFamily="34" charset="0"/>
          <a:ea typeface="+mj-ea"/>
          <a:cs typeface="Arial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0BA"/>
          </a:solidFill>
          <a:latin typeface="Arial Black" pitchFamily="34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0BA"/>
          </a:solidFill>
          <a:latin typeface="Arial Black" pitchFamily="34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0BA"/>
          </a:solidFill>
          <a:latin typeface="Arial Black" pitchFamily="34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0BA"/>
          </a:solidFill>
          <a:latin typeface="Arial Black" pitchFamily="34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0BA"/>
          </a:solidFill>
          <a:latin typeface="Arial Black" pitchFamily="34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0BA"/>
          </a:solidFill>
          <a:latin typeface="Arial Black" pitchFamily="34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0BA"/>
          </a:solidFill>
          <a:latin typeface="Arial Black" pitchFamily="34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A0BA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12" Type="http://schemas.openxmlformats.org/officeDocument/2006/relationships/image" Target="../media/image5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50.png"/><Relationship Id="rId5" Type="http://schemas.openxmlformats.org/officeDocument/2006/relationships/image" Target="../media/image59.png"/><Relationship Id="rId15" Type="http://schemas.openxmlformats.org/officeDocument/2006/relationships/image" Target="../media/image65.png"/><Relationship Id="rId10" Type="http://schemas.openxmlformats.org/officeDocument/2006/relationships/image" Target="../media/image49.png"/><Relationship Id="rId4" Type="http://schemas.openxmlformats.org/officeDocument/2006/relationships/image" Target="../media/image58.jpeg"/><Relationship Id="rId9" Type="http://schemas.openxmlformats.org/officeDocument/2006/relationships/image" Target="../media/image48.png"/><Relationship Id="rId1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nsalud.gov.co/sites/rid/Lists/BibliotecaDigital/RIDE/VS/ED/PSP/IMP+MS_ASIS_PoblDiferenciales.pdf" TargetMode="External"/><Relationship Id="rId3" Type="http://schemas.openxmlformats.org/officeDocument/2006/relationships/hyperlink" Target="http://www.minsalud.gov.co/sites/rid/Lists/BibliotecaDigital/RIDE/VS/ED/GCFI/ROSS_001.11.2013.pdf" TargetMode="External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salud.gov.co/sites/rid/Lists/BibliotecaDigital/RIDE/VS/ED/PSP/PDSP.pdf" TargetMode="Externa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mospina@minsalud.gov.co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La salud y la necesidad de gestión de los determinantes sociales y el trabajo intersectorial</a:t>
            </a:r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ES" sz="20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s-ES" sz="1800" dirty="0" smtClean="0">
              <a:latin typeface="Arial" charset="0"/>
              <a:cs typeface="Arial" charset="0"/>
            </a:endParaRPr>
          </a:p>
          <a:p>
            <a:r>
              <a:rPr lang="es-CO" sz="1800" dirty="0" smtClean="0"/>
              <a:t>Lima</a:t>
            </a:r>
            <a:r>
              <a:rPr lang="es-CO" sz="1800" dirty="0" smtClean="0"/>
              <a:t>, </a:t>
            </a:r>
            <a:r>
              <a:rPr lang="es-CO" sz="1800" dirty="0"/>
              <a:t>julio </a:t>
            </a:r>
            <a:r>
              <a:rPr lang="es-CO" sz="1800" dirty="0" smtClean="0"/>
              <a:t>24 </a:t>
            </a:r>
            <a:r>
              <a:rPr lang="es-CO" sz="1800" dirty="0" smtClean="0"/>
              <a:t>de 2014</a:t>
            </a:r>
            <a:endParaRPr lang="es-CO" sz="1800" dirty="0"/>
          </a:p>
          <a:p>
            <a:pPr>
              <a:defRPr/>
            </a:pPr>
            <a:endParaRPr lang="es-CO" sz="20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731024"/>
            <a:ext cx="6400800" cy="1126976"/>
          </a:xfrm>
        </p:spPr>
        <p:txBody>
          <a:bodyPr/>
          <a:lstStyle/>
          <a:p>
            <a:r>
              <a:rPr lang="es-CO" dirty="0" smtClean="0"/>
              <a:t>Marco Legal para la Equidad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3226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/>
          </p:nvPr>
        </p:nvGraphicFramePr>
        <p:xfrm>
          <a:off x="251520" y="286282"/>
          <a:ext cx="8712968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4067944" y="2494620"/>
            <a:ext cx="1080120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Resolución 1841 de 2013</a:t>
            </a:r>
            <a:endParaRPr lang="es-CO" sz="1400" b="1" dirty="0"/>
          </a:p>
        </p:txBody>
      </p:sp>
      <p:sp>
        <p:nvSpPr>
          <p:cNvPr id="6" name="5 Rectángulo"/>
          <p:cNvSpPr/>
          <p:nvPr/>
        </p:nvSpPr>
        <p:spPr>
          <a:xfrm>
            <a:off x="5652120" y="1772816"/>
            <a:ext cx="792088" cy="829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Decreto 859 de 2014</a:t>
            </a:r>
          </a:p>
        </p:txBody>
      </p:sp>
      <p:sp>
        <p:nvSpPr>
          <p:cNvPr id="7" name="6 Rectángulo"/>
          <p:cNvSpPr/>
          <p:nvPr/>
        </p:nvSpPr>
        <p:spPr>
          <a:xfrm rot="5400000">
            <a:off x="4274410" y="-305858"/>
            <a:ext cx="360040" cy="1637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s-CO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092280" y="158682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EQUIDAD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xmlns="" val="73850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1220043" y="1556792"/>
            <a:ext cx="6952357" cy="22322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s-CO" b="1" dirty="0" smtClean="0">
                <a:solidFill>
                  <a:schemeClr val="tx1"/>
                </a:solidFill>
              </a:rPr>
              <a:t>1. Constitución Política de Colombia 1991. </a:t>
            </a:r>
          </a:p>
          <a:p>
            <a:pPr marL="0" lvl="1"/>
            <a:r>
              <a:rPr lang="es-CO" b="1" dirty="0" smtClean="0">
                <a:solidFill>
                  <a:schemeClr val="tx1"/>
                </a:solidFill>
              </a:rPr>
              <a:t>Artículo </a:t>
            </a:r>
            <a:r>
              <a:rPr lang="es-CO" b="1" dirty="0">
                <a:solidFill>
                  <a:schemeClr val="tx1"/>
                </a:solidFill>
              </a:rPr>
              <a:t>13.  </a:t>
            </a:r>
            <a:r>
              <a:rPr lang="es-CO" b="1" dirty="0"/>
              <a:t>“</a:t>
            </a:r>
            <a:r>
              <a:rPr lang="es-CO" b="1" dirty="0">
                <a:solidFill>
                  <a:srgbClr val="00B0F0"/>
                </a:solidFill>
              </a:rPr>
              <a:t>Todas las personas nacen libres e iguales ante la ley</a:t>
            </a:r>
            <a:r>
              <a:rPr lang="es-CO" dirty="0"/>
              <a:t>….”“El Estado promoverá las condiciones para que la igualdad sea real y efectiva y adoptará medidas en favor de grupos discriminados o marginados</a:t>
            </a:r>
            <a:r>
              <a:rPr lang="es-CO" dirty="0" smtClean="0"/>
              <a:t>”</a:t>
            </a:r>
            <a:endParaRPr lang="es-CO" sz="2400" dirty="0"/>
          </a:p>
        </p:txBody>
      </p:sp>
      <p:pic>
        <p:nvPicPr>
          <p:cNvPr id="2052" name="Picture 4" descr="http://inteleactual.com/wp-content/uploads/2013/10/Par%C3%A9ntesis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043" y="4930445"/>
            <a:ext cx="6952357" cy="188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68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>
            <a:hlinkClick r:id="rId2" action="ppaction://hlinksldjump"/>
          </p:cNvPr>
          <p:cNvSpPr/>
          <p:nvPr/>
        </p:nvSpPr>
        <p:spPr>
          <a:xfrm>
            <a:off x="4355976" y="728699"/>
            <a:ext cx="4392488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O" b="1" dirty="0" smtClean="0">
                <a:solidFill>
                  <a:schemeClr val="tx1"/>
                </a:solidFill>
              </a:rPr>
              <a:t>2. Ley </a:t>
            </a:r>
            <a:r>
              <a:rPr lang="es-CO" b="1" dirty="0">
                <a:solidFill>
                  <a:schemeClr val="tx1"/>
                </a:solidFill>
              </a:rPr>
              <a:t>100 de 1993. </a:t>
            </a:r>
            <a:r>
              <a:rPr lang="es-CO" b="1" dirty="0" smtClean="0">
                <a:solidFill>
                  <a:schemeClr val="tx1"/>
                </a:solidFill>
              </a:rPr>
              <a:t>Reforma en Salud</a:t>
            </a:r>
          </a:p>
          <a:p>
            <a:pPr lvl="0"/>
            <a:r>
              <a:rPr lang="es-CO" b="1" dirty="0" smtClean="0">
                <a:solidFill>
                  <a:schemeClr val="tx1"/>
                </a:solidFill>
              </a:rPr>
              <a:t>Sistema General de Seguridad Social en Salud –GSSS-</a:t>
            </a:r>
            <a:endParaRPr lang="es-CO" b="1" dirty="0">
              <a:solidFill>
                <a:schemeClr val="tx1"/>
              </a:solidFill>
            </a:endParaRPr>
          </a:p>
          <a:p>
            <a:pPr lvl="0"/>
            <a:r>
              <a:rPr lang="es-CO" b="1" dirty="0">
                <a:solidFill>
                  <a:schemeClr val="tx1"/>
                </a:solidFill>
              </a:rPr>
              <a:t> </a:t>
            </a:r>
            <a:endParaRPr lang="es-CO" b="1" dirty="0" smtClean="0">
              <a:solidFill>
                <a:schemeClr val="tx1"/>
              </a:solidFill>
            </a:endParaRPr>
          </a:p>
          <a:p>
            <a:pPr lvl="0"/>
            <a:r>
              <a:rPr lang="es-CO" b="1" dirty="0" smtClean="0">
                <a:solidFill>
                  <a:srgbClr val="00B0F0"/>
                </a:solidFill>
              </a:rPr>
              <a:t>Objetivos</a:t>
            </a:r>
            <a:endParaRPr lang="es-CO" b="1" dirty="0">
              <a:solidFill>
                <a:srgbClr val="00B0F0"/>
              </a:solidFill>
            </a:endParaRPr>
          </a:p>
          <a:p>
            <a:pPr lvl="0"/>
            <a:endParaRPr lang="es-CO" dirty="0" smtClean="0">
              <a:solidFill>
                <a:schemeClr val="tx1"/>
              </a:solidFill>
            </a:endParaRPr>
          </a:p>
          <a:p>
            <a:pPr lvl="0"/>
            <a:r>
              <a:rPr lang="es-CO" dirty="0" smtClean="0">
                <a:solidFill>
                  <a:schemeClr val="tx1"/>
                </a:solidFill>
              </a:rPr>
              <a:t>1</a:t>
            </a:r>
            <a:r>
              <a:rPr lang="es-CO" dirty="0">
                <a:solidFill>
                  <a:schemeClr val="tx1"/>
                </a:solidFill>
              </a:rPr>
              <a:t>) Acceso universal </a:t>
            </a:r>
          </a:p>
          <a:p>
            <a:pPr lvl="0"/>
            <a:endParaRPr lang="es-CO" b="1" dirty="0" smtClean="0">
              <a:solidFill>
                <a:srgbClr val="00B0F0"/>
              </a:solidFill>
            </a:endParaRPr>
          </a:p>
          <a:p>
            <a:pPr lvl="0"/>
            <a:r>
              <a:rPr lang="es-CO" dirty="0" smtClean="0">
                <a:solidFill>
                  <a:schemeClr val="tx1"/>
                </a:solidFill>
              </a:rPr>
              <a:t>2</a:t>
            </a:r>
            <a:r>
              <a:rPr lang="es-CO" dirty="0">
                <a:solidFill>
                  <a:schemeClr val="tx1"/>
                </a:solidFill>
              </a:rPr>
              <a:t>) Equidad en el servicio de salud </a:t>
            </a:r>
          </a:p>
          <a:p>
            <a:pPr lvl="0"/>
            <a:endParaRPr lang="es-CO" dirty="0" smtClean="0">
              <a:solidFill>
                <a:schemeClr val="tx1"/>
              </a:solidFill>
            </a:endParaRPr>
          </a:p>
          <a:p>
            <a:pPr lvl="0"/>
            <a:r>
              <a:rPr lang="es-CO" dirty="0" smtClean="0">
                <a:solidFill>
                  <a:schemeClr val="tx1"/>
                </a:solidFill>
              </a:rPr>
              <a:t>3</a:t>
            </a:r>
            <a:r>
              <a:rPr lang="es-CO" dirty="0">
                <a:solidFill>
                  <a:schemeClr val="tx1"/>
                </a:solidFill>
              </a:rPr>
              <a:t>) Calidad del servicio, con el  propósito de mejorar la salud y el bienestar de los colombianos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es-CO" dirty="0">
              <a:solidFill>
                <a:schemeClr val="tx1"/>
              </a:solidFill>
            </a:endParaRPr>
          </a:p>
          <a:p>
            <a:r>
              <a:rPr lang="es-CO" b="1" dirty="0"/>
              <a:t>Art. 153. </a:t>
            </a:r>
            <a:r>
              <a:rPr lang="es-CO" b="1" dirty="0">
                <a:solidFill>
                  <a:srgbClr val="00B0F0"/>
                </a:solidFill>
              </a:rPr>
              <a:t>Equidad </a:t>
            </a:r>
            <a:r>
              <a:rPr lang="es-CO" dirty="0">
                <a:solidFill>
                  <a:srgbClr val="00B0F0"/>
                </a:solidFill>
              </a:rPr>
              <a:t>.</a:t>
            </a:r>
            <a:r>
              <a:rPr lang="es-CO" dirty="0"/>
              <a:t>El Sistema General de Seguridad Social en Salud debe garantizar el “</a:t>
            </a:r>
            <a:r>
              <a:rPr lang="es-CO" b="1" dirty="0"/>
              <a:t>acceso al Plan de </a:t>
            </a:r>
            <a:r>
              <a:rPr lang="es-CO" b="1" dirty="0" smtClean="0"/>
              <a:t>Beneficios</a:t>
            </a:r>
            <a:r>
              <a:rPr lang="es-CO" dirty="0" smtClean="0"/>
              <a:t>, </a:t>
            </a:r>
            <a:r>
              <a:rPr lang="es-CO" b="1" dirty="0">
                <a:solidFill>
                  <a:srgbClr val="00B0F0"/>
                </a:solidFill>
              </a:rPr>
              <a:t>independientemente </a:t>
            </a:r>
            <a:r>
              <a:rPr lang="es-CO" b="1" dirty="0"/>
              <a:t>de </a:t>
            </a:r>
            <a:r>
              <a:rPr lang="es-CO" b="1" dirty="0" smtClean="0"/>
              <a:t>la capacidad </a:t>
            </a:r>
            <a:r>
              <a:rPr lang="es-CO" b="1" dirty="0"/>
              <a:t>de pago y condiciones particulares</a:t>
            </a:r>
            <a:r>
              <a:rPr lang="es-CO" dirty="0"/>
              <a:t>”</a:t>
            </a:r>
          </a:p>
          <a:p>
            <a:pPr lvl="0"/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9959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3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hlinkClick r:id="rId2" action="ppaction://hlinksldjump"/>
          </p:cNvPr>
          <p:cNvSpPr/>
          <p:nvPr/>
        </p:nvSpPr>
        <p:spPr>
          <a:xfrm>
            <a:off x="4572000" y="944724"/>
            <a:ext cx="4392488" cy="486054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1600" b="1" dirty="0" smtClean="0"/>
              <a:t>3. Ley </a:t>
            </a:r>
            <a:r>
              <a:rPr lang="es-CO" sz="1600" b="1" dirty="0"/>
              <a:t>1438 de 2011</a:t>
            </a:r>
          </a:p>
          <a:p>
            <a:pPr algn="just"/>
            <a:endParaRPr lang="es-CO" sz="1600" b="1" dirty="0"/>
          </a:p>
          <a:p>
            <a:pPr algn="just"/>
            <a:r>
              <a:rPr lang="es-CO" sz="1600" b="1" dirty="0"/>
              <a:t>Artículo 6o. </a:t>
            </a:r>
            <a:r>
              <a:rPr lang="es-CO" sz="1600" dirty="0"/>
              <a:t>El Ministerio de la Protección Social elaborará un Plan Decenal de Salud Pública a través de un proceso amplio de </a:t>
            </a:r>
            <a:r>
              <a:rPr lang="es-CO" sz="1600" u="sng" dirty="0"/>
              <a:t>participación social</a:t>
            </a:r>
            <a:r>
              <a:rPr lang="es-CO" sz="1600" dirty="0"/>
              <a:t> y en el marco de la estrategia de atención primaria en salud, en el cual deben confluir las políticas de </a:t>
            </a:r>
            <a:r>
              <a:rPr lang="es-CO" sz="1600" u="sng" dirty="0"/>
              <a:t>todos los sectores </a:t>
            </a:r>
            <a:r>
              <a:rPr lang="es-CO" sz="1600" dirty="0"/>
              <a:t>para mejorar el estado de salud de la población.</a:t>
            </a:r>
          </a:p>
          <a:p>
            <a:pPr algn="just"/>
            <a:endParaRPr lang="es-CO" sz="1600" dirty="0"/>
          </a:p>
          <a:p>
            <a:pPr algn="just"/>
            <a:r>
              <a:rPr lang="es-CO" sz="1600" dirty="0"/>
              <a:t>Para el desarrollo del Plan Decenal de Salud, concurrirán todas las instancias que hacen parte del Sistema de Protección Social y otros actores, quienes ejecutarán tareas para la </a:t>
            </a:r>
            <a:r>
              <a:rPr lang="es-CO" sz="1600" u="sng" dirty="0"/>
              <a:t>intervención sobre los determinantes en salud</a:t>
            </a:r>
            <a:r>
              <a:rPr lang="es-CO" sz="1600" dirty="0"/>
              <a:t>, en forma coordinada, bajo las directrices, criterios y mecanismos del Consejo Nacional de Política Social (CONPES) y del Ministerio de la Protección Social. </a:t>
            </a:r>
          </a:p>
          <a:p>
            <a:pPr algn="just"/>
            <a:endParaRPr lang="es-CO" sz="1600" dirty="0"/>
          </a:p>
          <a:p>
            <a:pPr algn="just"/>
            <a:r>
              <a:rPr lang="es-CO" sz="1600" dirty="0"/>
              <a:t>El Plan definirá los objetivos, las metas, las acciones, los recursos, los responsables sectoriales, y los mecanismos de  monitoreo y evaluación</a:t>
            </a:r>
            <a:endParaRPr lang="es-CO" sz="1600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17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a 3"/>
          <p:cNvGraphicFramePr/>
          <p:nvPr>
            <p:extLst/>
          </p:nvPr>
        </p:nvGraphicFramePr>
        <p:xfrm>
          <a:off x="1436275" y="1597097"/>
          <a:ext cx="6337177" cy="4385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a 5"/>
          <p:cNvGraphicFramePr/>
          <p:nvPr>
            <p:extLst/>
          </p:nvPr>
        </p:nvGraphicFramePr>
        <p:xfrm>
          <a:off x="463698" y="1449789"/>
          <a:ext cx="3312367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CuadroTexto 7"/>
          <p:cNvSpPr txBox="1"/>
          <p:nvPr/>
        </p:nvSpPr>
        <p:spPr>
          <a:xfrm>
            <a:off x="535706" y="1744380"/>
            <a:ext cx="1745149" cy="1036823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 eaLnBrk="1" hangingPunct="1">
              <a:defRPr/>
            </a:pPr>
            <a:r>
              <a:rPr lang="es-CO" sz="1600" b="1" u="sng" dirty="0">
                <a:solidFill>
                  <a:schemeClr val="tx2">
                    <a:lumMod val="50000"/>
                  </a:schemeClr>
                </a:solidFill>
              </a:rPr>
              <a:t>Visión compartida</a:t>
            </a:r>
          </a:p>
          <a:p>
            <a:pPr algn="ctr" eaLnBrk="1" hangingPunct="1">
              <a:defRPr/>
            </a:pPr>
            <a:r>
              <a:rPr lang="es-CO" sz="1600" b="1" dirty="0">
                <a:solidFill>
                  <a:schemeClr val="tx2">
                    <a:lumMod val="50000"/>
                  </a:schemeClr>
                </a:solidFill>
              </a:rPr>
              <a:t>153.230 Colombianos y Colombianas</a:t>
            </a:r>
          </a:p>
        </p:txBody>
      </p:sp>
      <p:sp>
        <p:nvSpPr>
          <p:cNvPr id="21" name="CuadroTexto 8"/>
          <p:cNvSpPr txBox="1"/>
          <p:nvPr/>
        </p:nvSpPr>
        <p:spPr>
          <a:xfrm>
            <a:off x="6296346" y="2605108"/>
            <a:ext cx="2664296" cy="2945038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marL="192881" indent="-192881" algn="just" eaLnBrk="1" hangingPunct="1">
              <a:buFont typeface="+mj-lt"/>
              <a:buAutoNum type="arabicPeriod"/>
              <a:defRPr/>
            </a:pPr>
            <a:r>
              <a:rPr lang="es-CO" sz="1600" b="1" dirty="0">
                <a:solidFill>
                  <a:schemeClr val="tx2">
                    <a:lumMod val="50000"/>
                  </a:schemeClr>
                </a:solidFill>
              </a:rPr>
              <a:t>Alcanzar </a:t>
            </a:r>
            <a:r>
              <a:rPr lang="es-CO" sz="1600" b="1" dirty="0" smtClean="0">
                <a:solidFill>
                  <a:schemeClr val="tx2">
                    <a:lumMod val="50000"/>
                  </a:schemeClr>
                </a:solidFill>
              </a:rPr>
              <a:t>mayor </a:t>
            </a:r>
            <a:r>
              <a:rPr lang="es-CO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equidad</a:t>
            </a:r>
            <a:endParaRPr lang="es-CO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92881" indent="-192881" algn="just" eaLnBrk="1" hangingPunct="1">
              <a:buFont typeface="+mj-lt"/>
              <a:buAutoNum type="arabicPeriod"/>
              <a:defRPr/>
            </a:pPr>
            <a:endParaRPr lang="es-CO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192881" indent="-192881" algn="just" eaLnBrk="1" hangingPunct="1">
              <a:buFont typeface="+mj-lt"/>
              <a:buAutoNum type="arabicPeriod"/>
              <a:defRPr/>
            </a:pPr>
            <a:r>
              <a:rPr lang="es-CO" sz="1600" b="1" dirty="0">
                <a:solidFill>
                  <a:schemeClr val="tx2">
                    <a:lumMod val="50000"/>
                  </a:schemeClr>
                </a:solidFill>
              </a:rPr>
              <a:t>Afectar positivamente los determinantes sociales de la </a:t>
            </a:r>
            <a:r>
              <a:rPr lang="es-CO" sz="1600" b="1" dirty="0" smtClean="0">
                <a:solidFill>
                  <a:schemeClr val="tx2">
                    <a:lumMod val="50000"/>
                  </a:schemeClr>
                </a:solidFill>
              </a:rPr>
              <a:t>salud y de esta manera el comportamiento futuro de la situación de salud.</a:t>
            </a:r>
            <a:endParaRPr lang="es-CO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192881" indent="-192881" algn="just" eaLnBrk="1" hangingPunct="1">
              <a:buFont typeface="+mj-lt"/>
              <a:buAutoNum type="arabicPeriod"/>
              <a:defRPr/>
            </a:pPr>
            <a:endParaRPr lang="es-CO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192881" indent="-192881" algn="just" eaLnBrk="1" hangingPunct="1">
              <a:buFont typeface="+mj-lt"/>
              <a:buAutoNum type="arabicPeriod"/>
              <a:defRPr/>
            </a:pPr>
            <a:r>
              <a:rPr lang="es-CO" sz="1600" b="1" dirty="0">
                <a:solidFill>
                  <a:schemeClr val="tx2">
                    <a:lumMod val="50000"/>
                  </a:schemeClr>
                </a:solidFill>
              </a:rPr>
              <a:t>Mitigar los impactos de la carga de la enfermedad </a:t>
            </a:r>
            <a:r>
              <a:rPr lang="es-CO" sz="1600" b="1" dirty="0" smtClean="0">
                <a:solidFill>
                  <a:schemeClr val="tx2">
                    <a:lumMod val="50000"/>
                  </a:schemeClr>
                </a:solidFill>
              </a:rPr>
              <a:t>actual.</a:t>
            </a:r>
            <a:endParaRPr lang="es-CO" sz="1600" b="1" dirty="0">
              <a:solidFill>
                <a:schemeClr val="tx2">
                  <a:lumMod val="50000"/>
                </a:schemeClr>
              </a:solidFill>
            </a:endParaRPr>
          </a:p>
          <a:p>
            <a:pPr marL="192881" indent="-192881" eaLnBrk="1" hangingPunct="1">
              <a:buFont typeface="+mj-lt"/>
              <a:buAutoNum type="arabicPeriod"/>
              <a:defRPr/>
            </a:pPr>
            <a:endParaRPr lang="es-CO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2" name="Conector recto 10"/>
          <p:cNvCxnSpPr/>
          <p:nvPr/>
        </p:nvCxnSpPr>
        <p:spPr>
          <a:xfrm flipV="1">
            <a:off x="5432250" y="3613220"/>
            <a:ext cx="864096" cy="19465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12"/>
          <p:cNvCxnSpPr/>
          <p:nvPr/>
        </p:nvCxnSpPr>
        <p:spPr>
          <a:xfrm>
            <a:off x="5432250" y="3807875"/>
            <a:ext cx="792088" cy="669441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14"/>
          <p:cNvCxnSpPr/>
          <p:nvPr/>
        </p:nvCxnSpPr>
        <p:spPr>
          <a:xfrm flipV="1">
            <a:off x="5432250" y="2965148"/>
            <a:ext cx="864096" cy="842727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ángulo 23"/>
          <p:cNvSpPr/>
          <p:nvPr/>
        </p:nvSpPr>
        <p:spPr>
          <a:xfrm>
            <a:off x="6296346" y="2098322"/>
            <a:ext cx="2664296" cy="328937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eaLnBrk="1" hangingPunct="1">
              <a:defRPr/>
            </a:pPr>
            <a:r>
              <a:rPr lang="es-CO" b="1" u="sng" dirty="0">
                <a:solidFill>
                  <a:schemeClr val="tx2">
                    <a:lumMod val="50000"/>
                  </a:schemeClr>
                </a:solidFill>
              </a:rPr>
              <a:t>Metas estratégicas</a:t>
            </a:r>
          </a:p>
        </p:txBody>
      </p:sp>
      <p:sp>
        <p:nvSpPr>
          <p:cNvPr id="41" name="1 Título"/>
          <p:cNvSpPr txBox="1">
            <a:spLocks/>
          </p:cNvSpPr>
          <p:nvPr/>
        </p:nvSpPr>
        <p:spPr bwMode="auto">
          <a:xfrm>
            <a:off x="3953340" y="260648"/>
            <a:ext cx="5083156" cy="115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s-ES" sz="1800" dirty="0" smtClean="0">
                <a:solidFill>
                  <a:schemeClr val="tx1"/>
                </a:solidFill>
                <a:latin typeface="+mj-lt"/>
              </a:rPr>
              <a:t>4. </a:t>
            </a:r>
            <a:r>
              <a:rPr lang="es-ES" sz="1800" cap="none" dirty="0" smtClean="0">
                <a:solidFill>
                  <a:schemeClr val="tx1"/>
                </a:solidFill>
                <a:latin typeface="+mj-lt"/>
              </a:rPr>
              <a:t>Resolución 1841 de 2013</a:t>
            </a:r>
          </a:p>
          <a:p>
            <a:pPr algn="ctr">
              <a:defRPr/>
            </a:pPr>
            <a:r>
              <a:rPr lang="es-CO" altLang="es-CO" sz="3000" dirty="0" smtClean="0">
                <a:latin typeface="+mj-lt"/>
              </a:rPr>
              <a:t>PDSP 2012 - 2021</a:t>
            </a:r>
            <a:endParaRPr lang="es-CO" altLang="es-CO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4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/>
          <p:nvPr/>
        </p:nvSpPr>
        <p:spPr>
          <a:xfrm rot="5400000">
            <a:off x="4283968" y="-387424"/>
            <a:ext cx="432048" cy="36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s-ES" dirty="0"/>
              <a:t> </a:t>
            </a:r>
            <a:endParaRPr lang="es-CO" dirty="0"/>
          </a:p>
          <a:p>
            <a:pPr lvl="0" algn="ctr"/>
            <a:r>
              <a:rPr lang="es-CO" dirty="0">
                <a:solidFill>
                  <a:schemeClr val="tx2"/>
                </a:solidFill>
              </a:rPr>
              <a:t>Salud Ambiental</a:t>
            </a:r>
          </a:p>
        </p:txBody>
      </p:sp>
      <p:sp>
        <p:nvSpPr>
          <p:cNvPr id="5" name="Rectángulo 5"/>
          <p:cNvSpPr/>
          <p:nvPr/>
        </p:nvSpPr>
        <p:spPr>
          <a:xfrm rot="5400000">
            <a:off x="4283968" y="116633"/>
            <a:ext cx="432048" cy="3600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s-ES" dirty="0"/>
              <a:t> </a:t>
            </a:r>
            <a:endParaRPr lang="es-CO" dirty="0"/>
          </a:p>
          <a:p>
            <a:pPr lvl="0" algn="ctr"/>
            <a:r>
              <a:rPr lang="es-CO" dirty="0" smtClean="0">
                <a:solidFill>
                  <a:schemeClr val="tx2"/>
                </a:solidFill>
              </a:rPr>
              <a:t>Derechos sexuales y Sexualidad</a:t>
            </a: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6" name="Rectángulo 9"/>
          <p:cNvSpPr/>
          <p:nvPr/>
        </p:nvSpPr>
        <p:spPr>
          <a:xfrm rot="5400000">
            <a:off x="4283968" y="620688"/>
            <a:ext cx="432048" cy="3600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s-ES" dirty="0"/>
              <a:t> </a:t>
            </a:r>
            <a:endParaRPr lang="es-CO" dirty="0"/>
          </a:p>
          <a:p>
            <a:pPr lvl="0" algn="ctr"/>
            <a:r>
              <a:rPr lang="es-CO" dirty="0" smtClean="0">
                <a:solidFill>
                  <a:schemeClr val="tx2"/>
                </a:solidFill>
              </a:rPr>
              <a:t>Convivencia social y Salud Mental</a:t>
            </a: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7" name="Rectángulo 11"/>
          <p:cNvSpPr/>
          <p:nvPr/>
        </p:nvSpPr>
        <p:spPr>
          <a:xfrm rot="5400000">
            <a:off x="4283968" y="1124744"/>
            <a:ext cx="432048" cy="3600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s-ES" dirty="0"/>
              <a:t> </a:t>
            </a:r>
            <a:endParaRPr lang="es-CO" dirty="0"/>
          </a:p>
          <a:p>
            <a:pPr lvl="0" algn="ctr"/>
            <a:r>
              <a:rPr lang="es-CO" dirty="0" smtClean="0">
                <a:solidFill>
                  <a:schemeClr val="tx2"/>
                </a:solidFill>
              </a:rPr>
              <a:t>Seguridad Alimentaria y Nutricional</a:t>
            </a:r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8" name="Rectángulo 12"/>
          <p:cNvSpPr/>
          <p:nvPr/>
        </p:nvSpPr>
        <p:spPr>
          <a:xfrm rot="5400000">
            <a:off x="4283968" y="1628800"/>
            <a:ext cx="432048" cy="3600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s-ES" dirty="0"/>
              <a:t> </a:t>
            </a:r>
            <a:endParaRPr lang="es-CO" dirty="0"/>
          </a:p>
          <a:p>
            <a:pPr lvl="0" algn="ctr"/>
            <a:r>
              <a:rPr lang="es-CO" dirty="0" smtClean="0"/>
              <a:t>Salud y ámbito laboral</a:t>
            </a:r>
            <a:endParaRPr lang="es-CO" dirty="0"/>
          </a:p>
        </p:txBody>
      </p:sp>
      <p:sp>
        <p:nvSpPr>
          <p:cNvPr id="9" name="Rectángulo 13"/>
          <p:cNvSpPr/>
          <p:nvPr/>
        </p:nvSpPr>
        <p:spPr>
          <a:xfrm rot="5400000">
            <a:off x="4175956" y="2240868"/>
            <a:ext cx="648072" cy="3600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s-ES" dirty="0"/>
              <a:t> </a:t>
            </a:r>
            <a:endParaRPr lang="es-CO" dirty="0"/>
          </a:p>
          <a:p>
            <a:pPr lvl="0" algn="ctr"/>
            <a:r>
              <a:rPr lang="es-CO" dirty="0" smtClean="0"/>
              <a:t>Vida saludable y condiciones crónicas y discapacidad</a:t>
            </a:r>
            <a:endParaRPr lang="es-CO" dirty="0"/>
          </a:p>
        </p:txBody>
      </p:sp>
      <p:sp>
        <p:nvSpPr>
          <p:cNvPr id="10" name="Rectángulo 14"/>
          <p:cNvSpPr/>
          <p:nvPr/>
        </p:nvSpPr>
        <p:spPr>
          <a:xfrm rot="5400000">
            <a:off x="4175956" y="2960948"/>
            <a:ext cx="648072" cy="3600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s-ES" dirty="0"/>
              <a:t> </a:t>
            </a:r>
            <a:endParaRPr lang="es-CO" dirty="0"/>
          </a:p>
          <a:p>
            <a:pPr lvl="0" algn="ctr"/>
            <a:r>
              <a:rPr lang="es-CO" dirty="0" smtClean="0"/>
              <a:t>Vida saludable libre de</a:t>
            </a:r>
            <a:r>
              <a:rPr lang="es-CO" i="1" dirty="0" smtClean="0"/>
              <a:t> </a:t>
            </a:r>
            <a:r>
              <a:rPr lang="es-CO" dirty="0" smtClean="0"/>
              <a:t>enfermedades  Transmisibles</a:t>
            </a:r>
            <a:endParaRPr lang="es-CO" dirty="0"/>
          </a:p>
        </p:txBody>
      </p:sp>
      <p:sp>
        <p:nvSpPr>
          <p:cNvPr id="11" name="Rectángulo 15"/>
          <p:cNvSpPr/>
          <p:nvPr/>
        </p:nvSpPr>
        <p:spPr>
          <a:xfrm rot="5400000">
            <a:off x="4175956" y="3681028"/>
            <a:ext cx="648072" cy="3600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es-ES" dirty="0"/>
              <a:t> </a:t>
            </a:r>
            <a:endParaRPr lang="es-CO" i="1" dirty="0"/>
          </a:p>
          <a:p>
            <a:pPr lvl="0" algn="ctr"/>
            <a:r>
              <a:rPr lang="es-CO" dirty="0" smtClean="0"/>
              <a:t>Salud en Emergencias y Desastres</a:t>
            </a:r>
            <a:endParaRPr lang="es-CO" dirty="0"/>
          </a:p>
        </p:txBody>
      </p:sp>
      <p:sp>
        <p:nvSpPr>
          <p:cNvPr id="12" name="Rectángulo 16"/>
          <p:cNvSpPr/>
          <p:nvPr/>
        </p:nvSpPr>
        <p:spPr>
          <a:xfrm>
            <a:off x="6444208" y="1388375"/>
            <a:ext cx="2556792" cy="4320480"/>
          </a:xfrm>
          <a:prstGeom prst="rect">
            <a:avLst/>
          </a:prstGeom>
          <a:solidFill>
            <a:schemeClr val="accent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Poblaciones de mayor vulnerabilidad</a:t>
            </a:r>
          </a:p>
          <a:p>
            <a:pPr algn="ctr"/>
            <a:r>
              <a:rPr lang="es-CO" dirty="0" smtClean="0"/>
              <a:t> (infancia y adolescencia /</a:t>
            </a:r>
            <a:r>
              <a:rPr lang="es-CO" dirty="0"/>
              <a:t>v</a:t>
            </a:r>
            <a:r>
              <a:rPr lang="es-CO" dirty="0" smtClean="0"/>
              <a:t>ejez/víctimas/discapacidad/étnicos)</a:t>
            </a:r>
            <a:endParaRPr lang="es-CO" dirty="0"/>
          </a:p>
        </p:txBody>
      </p:sp>
      <p:sp>
        <p:nvSpPr>
          <p:cNvPr id="13" name="Rectángulo 22"/>
          <p:cNvSpPr/>
          <p:nvPr/>
        </p:nvSpPr>
        <p:spPr>
          <a:xfrm>
            <a:off x="70992" y="1388375"/>
            <a:ext cx="2556792" cy="43204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Fortalecimiento de la Autoridad Sanitaria</a:t>
            </a:r>
            <a:endParaRPr lang="es-CO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4096" y="34848"/>
            <a:ext cx="2177015" cy="11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ipse 1"/>
          <p:cNvSpPr/>
          <p:nvPr/>
        </p:nvSpPr>
        <p:spPr>
          <a:xfrm>
            <a:off x="3131840" y="5877272"/>
            <a:ext cx="295232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FF00"/>
                </a:solidFill>
              </a:rPr>
              <a:t>Dimensiones Prioritarias</a:t>
            </a:r>
            <a:endParaRPr lang="es-CO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6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779912" y="260648"/>
            <a:ext cx="4906888" cy="1156990"/>
          </a:xfrm>
          <a:prstGeom prst="rect">
            <a:avLst/>
          </a:prstGeom>
        </p:spPr>
        <p:txBody>
          <a:bodyPr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s-CO" smtClean="0"/>
              <a:t>Metas y Estrategias</a:t>
            </a:r>
            <a:endParaRPr lang="es-CO" dirty="0"/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/>
          </p:nvPr>
        </p:nvGraphicFramePr>
        <p:xfrm>
          <a:off x="457200" y="1600200"/>
          <a:ext cx="8229600" cy="485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345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879304" y="33761"/>
            <a:ext cx="6264696" cy="129540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00A0BA"/>
                </a:solidFill>
                <a:latin typeface="Arial Black" pitchFamily="34" charset="0"/>
                <a:ea typeface="+mj-ea"/>
                <a:cs typeface="Arial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0BA"/>
                </a:solidFill>
                <a:latin typeface="Arial Black" pitchFamily="34" charset="0"/>
                <a:cs typeface="Arial" charset="0"/>
              </a:defRPr>
            </a:lvl9pPr>
          </a:lstStyle>
          <a:p>
            <a:endParaRPr lang="es-MX" altLang="es-CO" sz="2400" dirty="0" smtClean="0">
              <a:latin typeface="+mn-lt"/>
            </a:endParaRPr>
          </a:p>
          <a:p>
            <a:r>
              <a:rPr lang="es-MX" altLang="es-CO" sz="2400" dirty="0" smtClean="0">
                <a:latin typeface="+mn-lt"/>
              </a:rPr>
              <a:t>PLAN DECENAL DE SALUD PÚBLICA</a:t>
            </a:r>
            <a:br>
              <a:rPr lang="es-MX" altLang="es-CO" sz="2400" dirty="0" smtClean="0">
                <a:latin typeface="+mn-lt"/>
              </a:rPr>
            </a:br>
            <a:r>
              <a:rPr lang="es-MX" altLang="es-CO" sz="2400" dirty="0" smtClean="0">
                <a:latin typeface="+mn-lt"/>
              </a:rPr>
              <a:t>Metas relacionadas por sector</a:t>
            </a:r>
            <a:endParaRPr lang="es-CO" altLang="es-CO" sz="2400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3392699"/>
            <a:ext cx="3346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MX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118 Metas </a:t>
            </a:r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Transectoriales</a:t>
            </a:r>
          </a:p>
          <a:p>
            <a:pPr eaLnBrk="1" hangingPunct="1">
              <a:defRPr/>
            </a:pPr>
            <a:r>
              <a:rPr lang="es-MX" b="1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96 Metas Sectoriales</a:t>
            </a:r>
            <a:endParaRPr lang="es-ES_tradnl" b="1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grpSp>
        <p:nvGrpSpPr>
          <p:cNvPr id="6" name="Grupo 2"/>
          <p:cNvGrpSpPr/>
          <p:nvPr/>
        </p:nvGrpSpPr>
        <p:grpSpPr>
          <a:xfrm>
            <a:off x="4067944" y="1417638"/>
            <a:ext cx="4262809" cy="4891682"/>
            <a:chOff x="957263" y="1852613"/>
            <a:chExt cx="2944813" cy="3641168"/>
          </a:xfrm>
        </p:grpSpPr>
        <p:pic>
          <p:nvPicPr>
            <p:cNvPr id="7" name="Imagen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5" y="3870325"/>
              <a:ext cx="1411287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n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5" y="1862138"/>
              <a:ext cx="1411287" cy="33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n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3" y="3201988"/>
              <a:ext cx="1397000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5" y="2538413"/>
              <a:ext cx="1411287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n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5" y="4200525"/>
              <a:ext cx="14192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n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5" y="2849563"/>
              <a:ext cx="1404937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n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3" y="3525839"/>
              <a:ext cx="1397000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logos-mintransport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5" y="2201863"/>
              <a:ext cx="1404937" cy="33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n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4" y="4511675"/>
              <a:ext cx="1381125" cy="323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agen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4" y="4824413"/>
              <a:ext cx="1381125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16 Flecha derecha"/>
            <p:cNvSpPr/>
            <p:nvPr/>
          </p:nvSpPr>
          <p:spPr>
            <a:xfrm>
              <a:off x="2525713" y="1966913"/>
              <a:ext cx="687387" cy="103187"/>
            </a:xfrm>
            <a:prstGeom prst="rightArrow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18" name="17 Flecha derecha"/>
            <p:cNvSpPr/>
            <p:nvPr/>
          </p:nvSpPr>
          <p:spPr>
            <a:xfrm>
              <a:off x="2525713" y="2330451"/>
              <a:ext cx="687387" cy="103188"/>
            </a:xfrm>
            <a:prstGeom prst="rightArrow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19" name="18 Flecha derecha"/>
            <p:cNvSpPr/>
            <p:nvPr/>
          </p:nvSpPr>
          <p:spPr>
            <a:xfrm>
              <a:off x="2525713" y="2641602"/>
              <a:ext cx="687387" cy="104775"/>
            </a:xfrm>
            <a:prstGeom prst="rightArrow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20" name="19 Flecha derecha"/>
            <p:cNvSpPr/>
            <p:nvPr/>
          </p:nvSpPr>
          <p:spPr>
            <a:xfrm>
              <a:off x="2525713" y="2954339"/>
              <a:ext cx="687387" cy="103187"/>
            </a:xfrm>
            <a:prstGeom prst="rightArrow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21" name="20 Flecha derecha"/>
            <p:cNvSpPr/>
            <p:nvPr/>
          </p:nvSpPr>
          <p:spPr>
            <a:xfrm>
              <a:off x="2525713" y="3317875"/>
              <a:ext cx="687387" cy="103188"/>
            </a:xfrm>
            <a:prstGeom prst="rightArrow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22" name="21 Flecha derecha"/>
            <p:cNvSpPr/>
            <p:nvPr/>
          </p:nvSpPr>
          <p:spPr>
            <a:xfrm>
              <a:off x="2525713" y="3629026"/>
              <a:ext cx="687387" cy="103188"/>
            </a:xfrm>
            <a:prstGeom prst="rightArrow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23" name="22 Flecha derecha"/>
            <p:cNvSpPr/>
            <p:nvPr/>
          </p:nvSpPr>
          <p:spPr>
            <a:xfrm>
              <a:off x="2525713" y="3992565"/>
              <a:ext cx="687387" cy="104775"/>
            </a:xfrm>
            <a:prstGeom prst="rightArrow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24" name="23 Flecha derecha"/>
            <p:cNvSpPr/>
            <p:nvPr/>
          </p:nvSpPr>
          <p:spPr>
            <a:xfrm>
              <a:off x="2525713" y="4303714"/>
              <a:ext cx="687387" cy="104775"/>
            </a:xfrm>
            <a:prstGeom prst="rightArrow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25" name="24 Flecha derecha"/>
            <p:cNvSpPr/>
            <p:nvPr/>
          </p:nvSpPr>
          <p:spPr>
            <a:xfrm>
              <a:off x="2525713" y="4616451"/>
              <a:ext cx="687387" cy="103188"/>
            </a:xfrm>
            <a:prstGeom prst="rightArrow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26" name="25 Flecha derecha"/>
            <p:cNvSpPr/>
            <p:nvPr/>
          </p:nvSpPr>
          <p:spPr>
            <a:xfrm>
              <a:off x="2525713" y="4927602"/>
              <a:ext cx="687387" cy="104775"/>
            </a:xfrm>
            <a:prstGeom prst="rightArrow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27" name="71 CuadroTexto"/>
            <p:cNvSpPr txBox="1">
              <a:spLocks noChangeArrowheads="1"/>
            </p:cNvSpPr>
            <p:nvPr/>
          </p:nvSpPr>
          <p:spPr bwMode="auto">
            <a:xfrm>
              <a:off x="3289301" y="1852613"/>
              <a:ext cx="563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1800">
                  <a:solidFill>
                    <a:schemeClr val="tx1"/>
                  </a:solidFill>
                  <a:latin typeface="Calibri" panose="020F0502020204030204" pitchFamily="34" charset="0"/>
                </a:rPr>
                <a:t>18</a:t>
              </a:r>
            </a:p>
          </p:txBody>
        </p:sp>
        <p:sp>
          <p:nvSpPr>
            <p:cNvPr id="28" name="72 CuadroTexto"/>
            <p:cNvSpPr txBox="1">
              <a:spLocks noChangeArrowheads="1"/>
            </p:cNvSpPr>
            <p:nvPr/>
          </p:nvSpPr>
          <p:spPr bwMode="auto">
            <a:xfrm>
              <a:off x="3338513" y="2201863"/>
              <a:ext cx="563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1800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73 CuadroTexto"/>
            <p:cNvSpPr txBox="1">
              <a:spLocks noChangeArrowheads="1"/>
            </p:cNvSpPr>
            <p:nvPr/>
          </p:nvSpPr>
          <p:spPr bwMode="auto">
            <a:xfrm>
              <a:off x="3338513" y="2514600"/>
              <a:ext cx="563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1800">
                  <a:solidFill>
                    <a:schemeClr val="tx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30" name="74 CuadroTexto"/>
            <p:cNvSpPr txBox="1">
              <a:spLocks noChangeArrowheads="1"/>
            </p:cNvSpPr>
            <p:nvPr/>
          </p:nvSpPr>
          <p:spPr bwMode="auto">
            <a:xfrm>
              <a:off x="3338513" y="2825749"/>
              <a:ext cx="563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1800" dirty="0">
                  <a:solidFill>
                    <a:schemeClr val="tx1"/>
                  </a:solidFill>
                  <a:latin typeface="Calibri" panose="020F0502020204030204" pitchFamily="34" charset="0"/>
                </a:rPr>
                <a:t>18</a:t>
              </a:r>
            </a:p>
          </p:txBody>
        </p:sp>
        <p:sp>
          <p:nvSpPr>
            <p:cNvPr id="31" name="75 CuadroTexto"/>
            <p:cNvSpPr txBox="1">
              <a:spLocks noChangeArrowheads="1"/>
            </p:cNvSpPr>
            <p:nvPr/>
          </p:nvSpPr>
          <p:spPr bwMode="auto">
            <a:xfrm>
              <a:off x="3338513" y="3189288"/>
              <a:ext cx="563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1800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32" name="76 CuadroTexto"/>
            <p:cNvSpPr txBox="1">
              <a:spLocks noChangeArrowheads="1"/>
            </p:cNvSpPr>
            <p:nvPr/>
          </p:nvSpPr>
          <p:spPr bwMode="auto">
            <a:xfrm>
              <a:off x="3338513" y="3500437"/>
              <a:ext cx="563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1800">
                  <a:solidFill>
                    <a:schemeClr val="tx1"/>
                  </a:solidFill>
                  <a:latin typeface="Calibri" panose="020F0502020204030204" pitchFamily="34" charset="0"/>
                </a:rPr>
                <a:t>9</a:t>
              </a:r>
            </a:p>
          </p:txBody>
        </p:sp>
        <p:sp>
          <p:nvSpPr>
            <p:cNvPr id="33" name="77 CuadroTexto"/>
            <p:cNvSpPr txBox="1">
              <a:spLocks noChangeArrowheads="1"/>
            </p:cNvSpPr>
            <p:nvPr/>
          </p:nvSpPr>
          <p:spPr bwMode="auto">
            <a:xfrm>
              <a:off x="3338513" y="3863975"/>
              <a:ext cx="563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1800">
                  <a:solidFill>
                    <a:schemeClr val="tx1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  <p:sp>
          <p:nvSpPr>
            <p:cNvPr id="34" name="78 CuadroTexto"/>
            <p:cNvSpPr txBox="1">
              <a:spLocks noChangeArrowheads="1"/>
            </p:cNvSpPr>
            <p:nvPr/>
          </p:nvSpPr>
          <p:spPr bwMode="auto">
            <a:xfrm>
              <a:off x="3338513" y="4176713"/>
              <a:ext cx="563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1800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35" name="79 CuadroTexto"/>
            <p:cNvSpPr txBox="1">
              <a:spLocks noChangeArrowheads="1"/>
            </p:cNvSpPr>
            <p:nvPr/>
          </p:nvSpPr>
          <p:spPr bwMode="auto">
            <a:xfrm>
              <a:off x="3338513" y="4516437"/>
              <a:ext cx="563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1800">
                  <a:solidFill>
                    <a:schemeClr val="tx1"/>
                  </a:solidFill>
                  <a:latin typeface="Calibri" panose="020F0502020204030204" pitchFamily="34" charset="0"/>
                </a:rPr>
                <a:t>18</a:t>
              </a:r>
            </a:p>
          </p:txBody>
        </p:sp>
        <p:sp>
          <p:nvSpPr>
            <p:cNvPr id="36" name="80 CuadroTexto"/>
            <p:cNvSpPr txBox="1">
              <a:spLocks noChangeArrowheads="1"/>
            </p:cNvSpPr>
            <p:nvPr/>
          </p:nvSpPr>
          <p:spPr bwMode="auto">
            <a:xfrm>
              <a:off x="3338513" y="4835525"/>
              <a:ext cx="5635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1800">
                  <a:solidFill>
                    <a:schemeClr val="tx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pic>
          <p:nvPicPr>
            <p:cNvPr id="37" name="Imagen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4" y="5173665"/>
              <a:ext cx="138112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37 Flecha derecha"/>
            <p:cNvSpPr/>
            <p:nvPr/>
          </p:nvSpPr>
          <p:spPr>
            <a:xfrm>
              <a:off x="2509838" y="5229226"/>
              <a:ext cx="703263" cy="139700"/>
            </a:xfrm>
            <a:prstGeom prst="rightArrow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CO"/>
            </a:p>
          </p:txBody>
        </p:sp>
        <p:sp>
          <p:nvSpPr>
            <p:cNvPr id="39" name="83 CuadroTexto"/>
            <p:cNvSpPr txBox="1">
              <a:spLocks noChangeArrowheads="1"/>
            </p:cNvSpPr>
            <p:nvPr/>
          </p:nvSpPr>
          <p:spPr bwMode="auto">
            <a:xfrm>
              <a:off x="3338513" y="5124449"/>
              <a:ext cx="422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CO" sz="1800">
                  <a:solidFill>
                    <a:schemeClr val="tx1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873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13950" y="2350500"/>
            <a:ext cx="6768752" cy="2448272"/>
          </a:xfrm>
        </p:spPr>
        <p:txBody>
          <a:bodyPr>
            <a:noAutofit/>
          </a:bodyPr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s-MX" sz="2400" b="1" dirty="0" smtClean="0">
                <a:solidFill>
                  <a:schemeClr val="tx1"/>
                </a:solidFill>
              </a:rPr>
              <a:t>Dos </a:t>
            </a:r>
            <a:r>
              <a:rPr lang="es-MX" sz="2400" b="1" dirty="0">
                <a:solidFill>
                  <a:schemeClr val="tx1"/>
                </a:solidFill>
              </a:rPr>
              <a:t>objetivos:</a:t>
            </a:r>
          </a:p>
          <a:p>
            <a:pPr algn="just" eaLnBrk="1" hangingPunct="1">
              <a:defRPr/>
            </a:pPr>
            <a:r>
              <a:rPr lang="es-MX" sz="2000" dirty="0" smtClean="0">
                <a:solidFill>
                  <a:schemeClr val="tx1"/>
                </a:solidFill>
              </a:rPr>
              <a:t>Articular el trabajo de todos los sectores entorno a las metas sanitarias.</a:t>
            </a:r>
            <a:endParaRPr lang="es-MX" sz="20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es-MX" sz="2000" dirty="0">
                <a:solidFill>
                  <a:schemeClr val="tx1"/>
                </a:solidFill>
              </a:rPr>
              <a:t>Armonizar </a:t>
            </a:r>
            <a:r>
              <a:rPr lang="es-MX" sz="2000" dirty="0" smtClean="0">
                <a:solidFill>
                  <a:schemeClr val="tx1"/>
                </a:solidFill>
              </a:rPr>
              <a:t>los espacios intersectoriales existentes</a:t>
            </a:r>
          </a:p>
          <a:p>
            <a:pPr algn="ctr" eaLnBrk="1" hangingPunct="1">
              <a:defRPr/>
            </a:pPr>
            <a:endParaRPr lang="es-MX" sz="2000" dirty="0">
              <a:solidFill>
                <a:schemeClr val="tx1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s-MX" sz="2400" b="1" i="1" dirty="0" smtClean="0">
                <a:solidFill>
                  <a:schemeClr val="tx1"/>
                </a:solidFill>
              </a:rPr>
              <a:t>“salud </a:t>
            </a:r>
            <a:r>
              <a:rPr lang="es-MX" sz="2400" b="1" i="1" dirty="0">
                <a:solidFill>
                  <a:schemeClr val="tx1"/>
                </a:solidFill>
              </a:rPr>
              <a:t>en todas las políticas</a:t>
            </a:r>
            <a:r>
              <a:rPr lang="es-MX" sz="2400" b="1" i="1" dirty="0" smtClean="0">
                <a:solidFill>
                  <a:schemeClr val="tx1"/>
                </a:solidFill>
              </a:rPr>
              <a:t>”</a:t>
            </a:r>
            <a:endParaRPr lang="es-CO" sz="2400" b="1" i="1" dirty="0">
              <a:solidFill>
                <a:schemeClr val="tx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485792" y="1513941"/>
            <a:ext cx="2658208" cy="4928317"/>
            <a:chOff x="6426451" y="276894"/>
            <a:chExt cx="2658208" cy="53441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76894"/>
              <a:ext cx="1895475" cy="496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lecha derecha 3"/>
            <p:cNvSpPr/>
            <p:nvPr/>
          </p:nvSpPr>
          <p:spPr>
            <a:xfrm>
              <a:off x="6426451" y="2511450"/>
              <a:ext cx="593821" cy="513903"/>
            </a:xfrm>
            <a:prstGeom prst="rightArrow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pic>
          <p:nvPicPr>
            <p:cNvPr id="10" name="Imagen 2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496" y="4293096"/>
              <a:ext cx="1714112" cy="437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16 Imagen" descr="C:\Users\fcolonia\Desktop\LOGOS MINISTERIOS\300px-Presidencia_Colombia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1496" y="5168527"/>
              <a:ext cx="1993163" cy="452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ángulo 2"/>
          <p:cNvSpPr/>
          <p:nvPr/>
        </p:nvSpPr>
        <p:spPr>
          <a:xfrm>
            <a:off x="4140451" y="182623"/>
            <a:ext cx="4920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20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Decreto 859 de 2014</a:t>
            </a:r>
          </a:p>
          <a:p>
            <a:pPr algn="ctr">
              <a:defRPr/>
            </a:pPr>
            <a:r>
              <a:rPr lang="es-CO" altLang="es-CO" sz="3000" b="1" cap="all" dirty="0">
                <a:solidFill>
                  <a:srgbClr val="00A0BA"/>
                </a:solidFill>
                <a:latin typeface="+mj-lt"/>
                <a:ea typeface="+mj-ea"/>
                <a:cs typeface="Arial" pitchFamily="34" charset="0"/>
              </a:rPr>
              <a:t>Comisión Intersectorial de Salud</a:t>
            </a:r>
          </a:p>
        </p:txBody>
      </p:sp>
    </p:spTree>
    <p:extLst>
      <p:ext uri="{BB962C8B-B14F-4D97-AF65-F5344CB8AC3E}">
        <p14:creationId xmlns:p14="http://schemas.microsoft.com/office/powerpoint/2010/main" xmlns="" val="672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Salud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_tradnl" sz="2800" dirty="0">
                <a:solidFill>
                  <a:schemeClr val="accent5"/>
                </a:solidFill>
              </a:rPr>
              <a:t>Es mas que ausencia de enfermedad, es un estado de completo bienestar.</a:t>
            </a:r>
          </a:p>
          <a:p>
            <a:pPr marL="0" indent="0" algn="just">
              <a:buNone/>
            </a:pPr>
            <a:endParaRPr lang="es-ES_tradnl" sz="2800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es-ES_tradnl" sz="2800" dirty="0">
                <a:solidFill>
                  <a:schemeClr val="accent5"/>
                </a:solidFill>
              </a:rPr>
              <a:t>Es el resultado de la interacción de condiciones  biológicas, psíquicas, sociales y culturales del individuo, con su entorno y con la sociedad. </a:t>
            </a:r>
          </a:p>
          <a:p>
            <a:pPr marL="0" indent="0" algn="just">
              <a:buNone/>
            </a:pPr>
            <a:endParaRPr lang="es-ES_tradnl" sz="2800" dirty="0">
              <a:solidFill>
                <a:schemeClr val="accent5"/>
              </a:solidFill>
            </a:endParaRPr>
          </a:p>
          <a:p>
            <a:pPr marL="36000" indent="0" algn="just">
              <a:buNone/>
            </a:pPr>
            <a:r>
              <a:rPr lang="es-ES_tradnl" sz="2800" dirty="0">
                <a:solidFill>
                  <a:schemeClr val="accent5"/>
                </a:solidFill>
              </a:rPr>
              <a:t>Es </a:t>
            </a:r>
            <a:r>
              <a:rPr lang="es-CO" sz="2800" dirty="0">
                <a:solidFill>
                  <a:schemeClr val="accent5"/>
                </a:solidFill>
              </a:rPr>
              <a:t>un recurso que permite a las personas llevar una vida individual, social y económicamente productiva.</a:t>
            </a:r>
            <a:endParaRPr lang="es-ES_tradnl" sz="28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s-ES_tradnl" sz="1000" dirty="0" smtClean="0"/>
          </a:p>
          <a:p>
            <a:pPr marL="0" indent="0">
              <a:buNone/>
            </a:pPr>
            <a:r>
              <a:rPr lang="es-ES_tradnl" sz="1000" dirty="0" smtClean="0">
                <a:solidFill>
                  <a:schemeClr val="tx1"/>
                </a:solidFill>
              </a:rPr>
              <a:t>Fuentes</a:t>
            </a:r>
            <a:r>
              <a:rPr lang="es-ES_tradnl" sz="1000" dirty="0">
                <a:solidFill>
                  <a:schemeClr val="tx1"/>
                </a:solidFill>
              </a:rPr>
              <a:t>. Carta de </a:t>
            </a:r>
            <a:r>
              <a:rPr lang="es-ES_tradnl" sz="1000" dirty="0" err="1">
                <a:solidFill>
                  <a:schemeClr val="tx1"/>
                </a:solidFill>
              </a:rPr>
              <a:t>Otawa</a:t>
            </a:r>
            <a:r>
              <a:rPr lang="es-ES_tradnl" sz="1000" dirty="0">
                <a:solidFill>
                  <a:schemeClr val="tx1"/>
                </a:solidFill>
              </a:rPr>
              <a:t>. Organización Mundial de la salud. 1986.   </a:t>
            </a:r>
            <a:r>
              <a:rPr lang="es-CO" sz="1000" dirty="0">
                <a:solidFill>
                  <a:schemeClr val="tx1"/>
                </a:solidFill>
              </a:rPr>
              <a:t>Aproximación al concepto de salud. Revisión histórica.. </a:t>
            </a:r>
            <a:r>
              <a:rPr lang="es-CO" sz="1000" b="1" dirty="0">
                <a:solidFill>
                  <a:schemeClr val="tx1"/>
                </a:solidFill>
              </a:rPr>
              <a:t>Luis Guerrero y Aníbal León FERMENTUM </a:t>
            </a:r>
            <a:r>
              <a:rPr lang="es-CO" sz="1000" dirty="0">
                <a:solidFill>
                  <a:schemeClr val="tx1"/>
                </a:solidFill>
              </a:rPr>
              <a:t>Mérida - Venezuela - ISSN 0798-3069 - AÑO 18 - Nº 53 - septiembre - diciembre 2008 - 610-633</a:t>
            </a:r>
            <a:r>
              <a:rPr lang="es-ES_tradnl" sz="1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763" y="0"/>
            <a:ext cx="9707493" cy="70866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1043608" y="5877272"/>
            <a:ext cx="810039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3800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731024"/>
            <a:ext cx="6400800" cy="1126976"/>
          </a:xfrm>
        </p:spPr>
        <p:txBody>
          <a:bodyPr/>
          <a:lstStyle/>
          <a:p>
            <a:r>
              <a:rPr lang="es-CO" dirty="0" smtClean="0"/>
              <a:t>Sistema de Monitoreo de la Equidad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8594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title"/>
          </p:nvPr>
        </p:nvSpPr>
        <p:spPr>
          <a:xfrm>
            <a:off x="3635896" y="32405"/>
            <a:ext cx="5508104" cy="1157288"/>
          </a:xfrm>
        </p:spPr>
        <p:txBody>
          <a:bodyPr/>
          <a:lstStyle/>
          <a:p>
            <a:r>
              <a:rPr lang="es-MX" sz="3800" dirty="0" smtClean="0"/>
              <a:t>Enfoque Conceptual</a:t>
            </a:r>
            <a:endParaRPr lang="es-CO" sz="3800" dirty="0" smtClean="0"/>
          </a:p>
        </p:txBody>
      </p:sp>
      <p:pic>
        <p:nvPicPr>
          <p:cNvPr id="62" name="61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65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87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1.gstatic.com/images?q=tbn:ANd9GcR1A-gbq0hTcBuI-zshMfiWSi7x-rhtV0rVURVRlWdEGVqwl3H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6218" y="1988840"/>
            <a:ext cx="1145892" cy="65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QjQJiscgS2nAaTOHfA8VCx-iummE7pAC5hiWsC2I-05-GCYNB8z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70" y="1836979"/>
            <a:ext cx="846246" cy="74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3.gstatic.com/images?q=tbn:ANd9GcSfiuePvRBs8TgobvwrmTmzT_Z1ewp0PxK-bChwiJ6If0JqD7Q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507" y="2620883"/>
            <a:ext cx="1227366" cy="11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QTRIofLNTxbkcTEEA8Q59up2PLX1El1I8txDPBnRYeiTBowhi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77" y="3140968"/>
            <a:ext cx="952504" cy="74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180824" y="3648690"/>
            <a:ext cx="1198408" cy="4825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0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200" dirty="0" smtClean="0">
                <a:ea typeface="ＭＳ Ｐゴシック" pitchFamily="34" charset="-128"/>
              </a:rPr>
              <a:t>Salidas de Información</a:t>
            </a:r>
            <a:endParaRPr lang="es-CO" sz="1200" dirty="0" smtClean="0">
              <a:ea typeface="ＭＳ Ｐゴシック" pitchFamily="34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51157" y="2612998"/>
            <a:ext cx="1198408" cy="4825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0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200" dirty="0" smtClean="0">
                <a:ea typeface="ＭＳ Ｐゴシック" pitchFamily="34" charset="-128"/>
              </a:rPr>
              <a:t>Registros administrativos</a:t>
            </a:r>
            <a:endParaRPr lang="es-CO" sz="1200" dirty="0" smtClean="0">
              <a:ea typeface="ＭＳ Ｐゴシック" pitchFamily="34" charset="-12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90653" y="2722952"/>
            <a:ext cx="1553554" cy="48256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0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200" dirty="0" smtClean="0">
                <a:solidFill>
                  <a:schemeClr val="bg1"/>
                </a:solidFill>
                <a:ea typeface="ＭＳ Ｐゴシック" pitchFamily="34" charset="-128"/>
              </a:rPr>
              <a:t>Observatorios y Registros Nacionales </a:t>
            </a:r>
            <a:endParaRPr lang="es-CO" sz="12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890653" y="3207041"/>
            <a:ext cx="1553554" cy="557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0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500" dirty="0" smtClean="0">
                <a:ea typeface="ＭＳ Ｐゴシック" pitchFamily="34" charset="-128"/>
              </a:rPr>
              <a:t>30 </a:t>
            </a:r>
            <a:br>
              <a:rPr lang="es-CO" sz="1500" dirty="0" smtClean="0">
                <a:ea typeface="ＭＳ Ｐゴシック" pitchFamily="34" charset="-128"/>
              </a:rPr>
            </a:br>
            <a:endParaRPr lang="es-CO" sz="1000" dirty="0" smtClean="0">
              <a:ea typeface="ＭＳ Ｐゴシック" pitchFamily="34" charset="-128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35811" y="3836119"/>
            <a:ext cx="1267837" cy="484758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0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200" dirty="0" smtClean="0">
                <a:ea typeface="ＭＳ Ｐゴシック" pitchFamily="34" charset="-128"/>
              </a:rPr>
              <a:t>Encuestas y Estudios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948264" y="3529509"/>
            <a:ext cx="1538188" cy="497048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0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200" dirty="0" smtClean="0">
                <a:ea typeface="ＭＳ Ｐゴシック" pitchFamily="34" charset="-128"/>
              </a:rPr>
              <a:t>Repositorio</a:t>
            </a:r>
          </a:p>
        </p:txBody>
      </p:sp>
      <p:pic>
        <p:nvPicPr>
          <p:cNvPr id="1034" name="Picture 10" descr="https://encrypted-tbn2.gstatic.com/images?q=tbn:ANd9GcQcLAwY9qPGqqY321exdkxCmeYjAoEgmP_EJwTdctsodbpa5Aa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1277" y="2280121"/>
            <a:ext cx="1402856" cy="12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879397" y="3789040"/>
            <a:ext cx="1198408" cy="4825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0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200" dirty="0" smtClean="0">
                <a:solidFill>
                  <a:srgbClr val="FF0000"/>
                </a:solidFill>
                <a:ea typeface="ＭＳ Ｐゴシック" pitchFamily="34" charset="-128"/>
              </a:rPr>
              <a:t>BODEGA DE DATOS UNICA</a:t>
            </a:r>
            <a:endParaRPr lang="es-CO" sz="12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" name="Cerrar llave 1"/>
          <p:cNvSpPr/>
          <p:nvPr/>
        </p:nvSpPr>
        <p:spPr>
          <a:xfrm>
            <a:off x="1285989" y="1772816"/>
            <a:ext cx="677472" cy="44036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839" y="4972967"/>
            <a:ext cx="841438" cy="10889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6626" y="5153257"/>
            <a:ext cx="1435062" cy="688906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4890653" y="4005064"/>
            <a:ext cx="1553554" cy="48256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0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200" dirty="0" smtClean="0">
                <a:solidFill>
                  <a:schemeClr val="bg1"/>
                </a:solidFill>
                <a:ea typeface="ＭＳ Ｐゴシック" pitchFamily="34" charset="-128"/>
              </a:rPr>
              <a:t>Cubos</a:t>
            </a:r>
            <a:endParaRPr lang="es-CO" sz="12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4399677" y="1700808"/>
            <a:ext cx="490976" cy="43924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890654" y="4455316"/>
            <a:ext cx="1553554" cy="557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0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500" dirty="0" smtClean="0">
                <a:ea typeface="ＭＳ Ｐゴシック" pitchFamily="34" charset="-128"/>
              </a:rPr>
              <a:t>20 </a:t>
            </a:r>
            <a:br>
              <a:rPr lang="es-CO" sz="1500" dirty="0" smtClean="0">
                <a:ea typeface="ＭＳ Ｐゴシック" pitchFamily="34" charset="-128"/>
              </a:rPr>
            </a:br>
            <a:endParaRPr lang="es-CO" sz="1000" dirty="0" smtClean="0">
              <a:ea typeface="ＭＳ Ｐゴシック" pitchFamily="34" charset="-128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477" y="4465377"/>
            <a:ext cx="861294" cy="695237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47373" y="5255331"/>
            <a:ext cx="1267837" cy="484758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0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200" dirty="0" smtClean="0">
                <a:ea typeface="ＭＳ Ｐゴシック" pitchFamily="34" charset="-128"/>
              </a:rPr>
              <a:t>Censos especiales</a:t>
            </a:r>
          </a:p>
        </p:txBody>
      </p:sp>
    </p:spTree>
    <p:extLst>
      <p:ext uri="{BB962C8B-B14F-4D97-AF65-F5344CB8AC3E}">
        <p14:creationId xmlns:p14="http://schemas.microsoft.com/office/powerpoint/2010/main" xmlns="" val="309016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07904" y="433344"/>
            <a:ext cx="4906888" cy="475376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latin typeface="+mn-lt"/>
              </a:rPr>
              <a:t>ROSS (30) mayo 2014</a:t>
            </a:r>
            <a:endParaRPr lang="es-CO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3" y="2088847"/>
            <a:ext cx="3163781" cy="4004449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Nacional de Violencias – ONV </a:t>
            </a: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Nacional para la Gestión Programática de ITS – VIH/SIDA –ONVIH.</a:t>
            </a: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Nacional de Salud Mental – ONSM.</a:t>
            </a: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Nacional de Salud Materna - OMAT </a:t>
            </a: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Nacional e Intersectorial del Embarazo Adolescente ONIEA</a:t>
            </a: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Nacional de Vejez y Envejecimiento - OEV</a:t>
            </a: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de Seguridad Alimentaria y Nutricional Colombia - OSAN </a:t>
            </a:r>
            <a:r>
              <a:rPr lang="es-CO" sz="900" dirty="0" smtClean="0">
                <a:solidFill>
                  <a:schemeClr val="tx1"/>
                </a:solidFill>
              </a:rPr>
              <a:t>Colombia</a:t>
            </a:r>
            <a:endParaRPr lang="es-CO" sz="900" dirty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de Tecnologías en Salud</a:t>
            </a: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de Enfermedad Crónica Renal y Salud Cardiovascular - OCADER</a:t>
            </a: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Andino de Economía de la Salud</a:t>
            </a: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de Salud </a:t>
            </a:r>
            <a:r>
              <a:rPr lang="es-CO" sz="900" dirty="0" smtClean="0">
                <a:solidFill>
                  <a:schemeClr val="tx1"/>
                </a:solidFill>
              </a:rPr>
              <a:t>de los Grupos Étnicos </a:t>
            </a:r>
            <a:endParaRPr lang="es-CO" sz="900" dirty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Nacional de Zoonosis - ONZ</a:t>
            </a: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Nacional de Discapacidad - OND</a:t>
            </a: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Nacional de Cáncer – </a:t>
            </a:r>
            <a:r>
              <a:rPr lang="es-CO" sz="900" dirty="0" smtClean="0">
                <a:solidFill>
                  <a:schemeClr val="tx1"/>
                </a:solidFill>
              </a:rPr>
              <a:t>ONC Colombia</a:t>
            </a:r>
            <a:endParaRPr lang="es-CO" sz="900" dirty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de Calidad en </a:t>
            </a:r>
            <a:r>
              <a:rPr lang="es-CO" sz="900" dirty="0" smtClean="0">
                <a:solidFill>
                  <a:schemeClr val="tx1"/>
                </a:solidFill>
              </a:rPr>
              <a:t>Salud y Seguimiento a Actores del Sistema de Salud </a:t>
            </a:r>
            <a:endParaRPr lang="es-CO" sz="900" dirty="0">
              <a:solidFill>
                <a:schemeClr val="tx1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de Talento Humano en Salud - OTHS</a:t>
            </a:r>
          </a:p>
          <a:p>
            <a:pPr lvl="0">
              <a:buFont typeface="+mj-lt"/>
              <a:buAutoNum type="arabicPeriod"/>
            </a:pPr>
            <a:r>
              <a:rPr lang="es-CO" sz="900" dirty="0">
                <a:solidFill>
                  <a:schemeClr val="tx1"/>
                </a:solidFill>
              </a:rPr>
              <a:t>Observatorio de Desigualdades y Equidad en Salud – ODES Colombia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448496" y="2577678"/>
            <a:ext cx="27742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CO" sz="900" dirty="0">
                <a:latin typeface="Arial" pitchFamily="34" charset="0"/>
                <a:cs typeface="Arial" pitchFamily="34" charset="0"/>
              </a:rPr>
              <a:t>Sistema de Seguimiento a la Atención en Salud de las Víctimas del Conflicto Armado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900" dirty="0">
                <a:latin typeface="Arial" pitchFamily="34" charset="0"/>
                <a:cs typeface="Arial" pitchFamily="34" charset="0"/>
              </a:rPr>
              <a:t>Sistema de Seguimiento y Monitoreo a la Interrupción Voluntaria del Embarazo – SSIVE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900" dirty="0">
                <a:latin typeface="Arial" pitchFamily="34" charset="0"/>
                <a:cs typeface="Arial" pitchFamily="34" charset="0"/>
              </a:rPr>
              <a:t>Sistema Nacional de Seguimiento a la Infancia y Adolescencia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900" dirty="0">
                <a:latin typeface="Arial" pitchFamily="34" charset="0"/>
                <a:cs typeface="Arial" pitchFamily="34" charset="0"/>
              </a:rPr>
              <a:t>Sistema de Seguimiento a Eventos de Notificación Obligatoria en Salud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900" dirty="0">
                <a:latin typeface="Arial" pitchFamily="34" charset="0"/>
                <a:cs typeface="Arial" pitchFamily="34" charset="0"/>
              </a:rPr>
              <a:t>Sistema de Seguimiento para el Logro de los </a:t>
            </a:r>
            <a:r>
              <a:rPr lang="es-CO" sz="900" dirty="0" smtClean="0">
                <a:latin typeface="Arial" pitchFamily="34" charset="0"/>
                <a:cs typeface="Arial" pitchFamily="34" charset="0"/>
              </a:rPr>
              <a:t>ODM Sector Salud Colombia</a:t>
            </a:r>
            <a:endParaRPr lang="es-CO" sz="9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CO" sz="900" dirty="0">
                <a:latin typeface="Arial" pitchFamily="34" charset="0"/>
                <a:cs typeface="Arial" pitchFamily="34" charset="0"/>
              </a:rPr>
              <a:t>Sistema de Seguimiento a la Estrategia de Atención Primaria en Salud – SAPS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900" dirty="0">
                <a:latin typeface="Arial" pitchFamily="34" charset="0"/>
                <a:cs typeface="Arial" pitchFamily="34" charset="0"/>
              </a:rPr>
              <a:t>Sistema Estándar de Indicadores Básicos en Salud de Colombia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900" dirty="0">
                <a:latin typeface="Arial" pitchFamily="34" charset="0"/>
                <a:cs typeface="Arial" pitchFamily="34" charset="0"/>
              </a:rPr>
              <a:t>Sistema de </a:t>
            </a:r>
            <a:r>
              <a:rPr lang="es-CO" sz="900" dirty="0" smtClean="0">
                <a:latin typeface="Arial" pitchFamily="34" charset="0"/>
                <a:cs typeface="Arial" pitchFamily="34" charset="0"/>
              </a:rPr>
              <a:t>Evaluación del Desempeño del Sistema de Salud bajo </a:t>
            </a:r>
            <a:r>
              <a:rPr lang="es-CO" sz="900" dirty="0">
                <a:latin typeface="Arial" pitchFamily="34" charset="0"/>
                <a:cs typeface="Arial" pitchFamily="34" charset="0"/>
              </a:rPr>
              <a:t>criterios de la OECD.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900" dirty="0">
                <a:latin typeface="Arial" pitchFamily="34" charset="0"/>
                <a:cs typeface="Arial" pitchFamily="34" charset="0"/>
              </a:rPr>
              <a:t>Sistema de Indicadores para Seguimiento y Evaluación del Plan Decenal de Salud Pública 2012-2021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CO" sz="900" dirty="0">
                <a:latin typeface="Arial" pitchFamily="34" charset="0"/>
                <a:cs typeface="Arial" pitchFamily="34" charset="0"/>
              </a:rPr>
              <a:t>Sistema Único de Indicadores de Salud Ambiental – SUISA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883904" y="1340768"/>
            <a:ext cx="1106159" cy="448101"/>
          </a:xfrm>
          <a:prstGeom prst="roundRect">
            <a:avLst>
              <a:gd name="adj" fmla="val 1837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solidFill>
                  <a:schemeClr val="bg1"/>
                </a:solidFill>
              </a:rPr>
              <a:t>Observatorios (17)</a:t>
            </a:r>
            <a:endParaRPr lang="es-CO" sz="1000" dirty="0">
              <a:ln>
                <a:solidFill>
                  <a:schemeClr val="accent6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8816">
            <a:off x="2266623" y="1160219"/>
            <a:ext cx="463082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8624">
            <a:off x="2591155" y="1343317"/>
            <a:ext cx="64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5714">
            <a:off x="2256890" y="1514100"/>
            <a:ext cx="621799" cy="3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64511">
            <a:off x="2078590" y="1520321"/>
            <a:ext cx="468401" cy="33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1502" y="1634129"/>
            <a:ext cx="731254" cy="642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ctángulo redondeado"/>
          <p:cNvSpPr/>
          <p:nvPr/>
        </p:nvSpPr>
        <p:spPr>
          <a:xfrm>
            <a:off x="4009894" y="1738284"/>
            <a:ext cx="1313179" cy="448101"/>
          </a:xfrm>
          <a:prstGeom prst="roundRect">
            <a:avLst>
              <a:gd name="adj" fmla="val 1837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solidFill>
                  <a:schemeClr val="bg1"/>
                </a:solidFill>
              </a:rPr>
              <a:t>Sistemas de Seguimiento (10)</a:t>
            </a:r>
            <a:endParaRPr lang="es-CO" sz="1000" dirty="0">
              <a:ln>
                <a:solidFill>
                  <a:schemeClr val="accent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228185" y="3501008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s-CO" sz="900" dirty="0">
                <a:latin typeface="Arial" pitchFamily="34" charset="0"/>
                <a:cs typeface="Arial" pitchFamily="34" charset="0"/>
              </a:rPr>
              <a:t>Registro de Enfermedades Huérfanas y Raras 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CO" sz="900" dirty="0">
                <a:latin typeface="Arial" pitchFamily="34" charset="0"/>
                <a:cs typeface="Arial" pitchFamily="34" charset="0"/>
              </a:rPr>
              <a:t>Registro de Actividades Preventivas en Salud - RAPS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6440947" y="2924944"/>
            <a:ext cx="1313179" cy="448101"/>
          </a:xfrm>
          <a:prstGeom prst="roundRect">
            <a:avLst>
              <a:gd name="adj" fmla="val 1837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solidFill>
                  <a:schemeClr val="bg1"/>
                </a:solidFill>
              </a:rPr>
              <a:t>Registros (2)</a:t>
            </a:r>
            <a:endParaRPr lang="es-CO" sz="1000" dirty="0">
              <a:ln>
                <a:solidFill>
                  <a:schemeClr val="accent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524599" y="4437112"/>
            <a:ext cx="1313179" cy="448101"/>
          </a:xfrm>
          <a:prstGeom prst="roundRect">
            <a:avLst>
              <a:gd name="adj" fmla="val 1837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solidFill>
                  <a:schemeClr val="bg1"/>
                </a:solidFill>
              </a:rPr>
              <a:t>Sala Situacional (1)</a:t>
            </a:r>
            <a:endParaRPr lang="es-CO" sz="1000" dirty="0">
              <a:ln>
                <a:solidFill>
                  <a:schemeClr val="accent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222756" y="5014125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s-CO" sz="900" dirty="0" smtClean="0">
                <a:latin typeface="Arial" pitchFamily="34" charset="0"/>
                <a:cs typeface="Arial" pitchFamily="34" charset="0"/>
              </a:rPr>
              <a:t>Programa Ampliado de Inmunizaciones PAI</a:t>
            </a:r>
            <a:endParaRPr lang="es-CO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0114">
            <a:off x="7896544" y="2662292"/>
            <a:ext cx="3911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0114">
            <a:off x="8048943" y="4259341"/>
            <a:ext cx="3911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e 10"/>
          <p:cNvSpPr/>
          <p:nvPr/>
        </p:nvSpPr>
        <p:spPr>
          <a:xfrm>
            <a:off x="467544" y="5517232"/>
            <a:ext cx="28037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72438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4240" y="-125824"/>
            <a:ext cx="9188240" cy="68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23528" y="188640"/>
            <a:ext cx="2592288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dirty="0" smtClean="0">
                <a:solidFill>
                  <a:srgbClr val="00B0F0"/>
                </a:solidFill>
              </a:rPr>
              <a:t>Sistema de Monitoreo</a:t>
            </a:r>
            <a:r>
              <a:rPr lang="es-CO" sz="1800" dirty="0" smtClean="0"/>
              <a:t/>
            </a:r>
            <a:br>
              <a:rPr lang="es-CO" sz="1800" dirty="0" smtClean="0"/>
            </a:br>
            <a:r>
              <a:rPr lang="es-CO" sz="1400" dirty="0" smtClean="0"/>
              <a:t>Flujo de datos ODES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xmlns="" val="7753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2" y="635147"/>
            <a:ext cx="8229352" cy="603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51520" y="282799"/>
            <a:ext cx="2592288" cy="346050"/>
          </a:xfrm>
        </p:spPr>
        <p:txBody>
          <a:bodyPr>
            <a:noAutofit/>
          </a:bodyPr>
          <a:lstStyle/>
          <a:p>
            <a:r>
              <a:rPr lang="es-CO" sz="1800" b="1" dirty="0" smtClean="0">
                <a:solidFill>
                  <a:srgbClr val="00B0F0"/>
                </a:solidFill>
              </a:rPr>
              <a:t>Sistema de Monitoreo</a:t>
            </a:r>
            <a:r>
              <a:rPr lang="es-CO" sz="1800" dirty="0" smtClean="0"/>
              <a:t/>
            </a:r>
            <a:br>
              <a:rPr lang="es-CO" sz="1800" dirty="0" smtClean="0"/>
            </a:br>
            <a:r>
              <a:rPr lang="es-CO" sz="1400" dirty="0" smtClean="0"/>
              <a:t>Componentes ODES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xmlns="" val="15328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8418180"/>
              </p:ext>
            </p:extLst>
          </p:nvPr>
        </p:nvGraphicFramePr>
        <p:xfrm>
          <a:off x="395536" y="1124744"/>
          <a:ext cx="5429568" cy="376047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08623"/>
                <a:gridCol w="5020945"/>
              </a:tblGrid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ítem</a:t>
                      </a:r>
                      <a:endParaRPr lang="es-C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Nombre Registro Administrativo</a:t>
                      </a:r>
                      <a:endParaRPr lang="es-C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REGISTRO DE LOCALIZACIÓN Y CARACTERIZACIÓN DE PERSONA CON DISCAPACIDAD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BDUA (ESTADISTICAS)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3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EVENTOS DE NOTIFICACIÓN OBLIGATORIA ENOS_SIVIGILA (CARA A)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4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BASE DE DATOS CUENTA ALTO COSTO VIH-GESTANTES-TBC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5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ESTRATEGIA PARA LA ELIMINACION DE LA TRASMISION MATERNOINFANTIL DE VIH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6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BASE DE DATOS CUENTA DE ALTO COSTO ENFERMEDAD RENAL CRONICA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7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INFORMACION DE RECLAMACIONES AL FOSYGA (ECAT)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1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8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INFORMACION DE RECLAMACIONES AL FOSYGA (RECOBROS, MEDICAMENTOS Y TUTELAS)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9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ESTADÍSTICAS VITALES EEVV_ND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10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PROTECCION ESPECIFICA Y DETECCION TEMPRANA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11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REGISTRO UNICO DE POBLACION DESPLAZADA (RUPD)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12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REGISTRO UNICO DE VICTIMAS (RUV) UNARIF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13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REGISTRO INDIVIDUAL DE PRESTACION DE SERVICIOS DE SALUD RIPS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14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REGISTRO NOMINAL DE VACUNACIONES - PAI NOMINAL WEB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15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INFORMACION DE LESIONES POR CAUSA EXTERNA (SIVELCE)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16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BASE DE DATOS DE CUENTA DE ALTO COSTO DE PACIENTE CON CANCER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17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SEGUIMIENTO DE DISPENSACION DE MEDICAMENTOS NUEVOS (CRES)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5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18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INFORMACION DE ATENCION PARA LA PRIMERA INFANCIA (ESTRATEGIA DE CERO A SIEMPRE)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19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REGISTRO UNICO DE AFILIACIONES_RUAF_AFILIACIONES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20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effectLst/>
                        </a:rPr>
                        <a:t>BASE DE DATOS SEGUIMIENTO A COHORTES</a:t>
                      </a:r>
                      <a:endParaRPr lang="es-C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5436096" y="404664"/>
            <a:ext cx="2592288" cy="346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800" b="1" dirty="0" smtClean="0">
                <a:solidFill>
                  <a:srgbClr val="00B0F0"/>
                </a:solidFill>
              </a:rPr>
              <a:t>Sistema de Monitoreo</a:t>
            </a:r>
            <a:r>
              <a:rPr lang="es-CO" sz="1800" dirty="0" smtClean="0"/>
              <a:t/>
            </a:r>
            <a:br>
              <a:rPr lang="es-CO" sz="1800" dirty="0" smtClean="0"/>
            </a:br>
            <a:r>
              <a:rPr lang="es-CO" sz="1200" dirty="0" smtClean="0"/>
              <a:t>Fuentes de Información/Registros Administrativos &amp; Encuestas Poblacionales </a:t>
            </a:r>
            <a:endParaRPr lang="es-CO" sz="12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/>
          </p:nvPr>
        </p:nvGraphicFramePr>
        <p:xfrm>
          <a:off x="3203848" y="5013176"/>
          <a:ext cx="5676900" cy="181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064"/>
                <a:gridCol w="3592260"/>
                <a:gridCol w="723657"/>
                <a:gridCol w="910919"/>
              </a:tblGrid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ítem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Encuesta/Estudio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Última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Periodicidad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35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Estudio Nacional de Salud Mental – ENSM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2003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Cada 10  años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3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2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Encuesta Nacional de Salud – ENS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2007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Cada 5 años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3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3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Encuesta Nacional de Salud Bucal IV - ENSAB IV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1998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Cada 10 años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1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4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Encuesta Mundial de Tabaquismo en Adultos – GATS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2013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Cada 5 años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7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5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Encuesta Nacional de Salud, Bienestar y Envejecimiento – SABE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2013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Cada 10 años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7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6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Encuesta Nacional de Demografía y Salud – ENDS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2010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Cada 5 años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3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7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Encuesta Nacional de Situación Nutricional en Colombia – ENSIN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2010</a:t>
                      </a:r>
                      <a:endParaRPr lang="es-C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Cada 5 años</a:t>
                      </a:r>
                      <a:endParaRPr lang="es-C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18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 bwMode="auto">
          <a:xfrm>
            <a:off x="795255" y="5492065"/>
            <a:ext cx="2352356" cy="6029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MX" sz="900" dirty="0">
                <a:ea typeface="ＭＳ Ｐゴシック" pitchFamily="34" charset="-128"/>
              </a:rPr>
              <a:t>Revisión </a:t>
            </a:r>
            <a:r>
              <a:rPr lang="es-MX" sz="900" dirty="0" smtClean="0">
                <a:ea typeface="ＭＳ Ｐゴシック" pitchFamily="34" charset="-128"/>
              </a:rPr>
              <a:t>marco político manejo </a:t>
            </a:r>
            <a:r>
              <a:rPr lang="es-MX" sz="900" dirty="0">
                <a:ea typeface="ＭＳ Ｐゴシック" pitchFamily="34" charset="-128"/>
              </a:rPr>
              <a:t>datos </a:t>
            </a:r>
            <a:r>
              <a:rPr lang="es-MX" sz="900" dirty="0" smtClean="0">
                <a:ea typeface="ＭＳ Ｐゴシック" pitchFamily="34" charset="-128"/>
              </a:rPr>
              <a:t>Factibilidad y disponibilidad fuentes e indicadores</a:t>
            </a:r>
            <a:endParaRPr lang="es-MX" sz="900" dirty="0">
              <a:ea typeface="ＭＳ Ｐゴシック" pitchFamily="34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es-MX" sz="900" dirty="0" smtClean="0">
                <a:ea typeface="ＭＳ Ｐゴシック" pitchFamily="34" charset="-128"/>
              </a:rPr>
              <a:t>Documentación Indicador bajo parámetros</a:t>
            </a:r>
            <a:endParaRPr lang="es-CO" sz="900" dirty="0">
              <a:ea typeface="ＭＳ Ｐゴシック" pitchFamily="34" charset="-128"/>
            </a:endParaRP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3462945" y="590275"/>
            <a:ext cx="5268459" cy="4016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0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es-CO" sz="1800" dirty="0" smtClean="0">
                <a:solidFill>
                  <a:srgbClr val="00B0F0"/>
                </a:solidFill>
                <a:ea typeface="ＭＳ Ｐゴシック" pitchFamily="34" charset="-128"/>
              </a:rPr>
              <a:t>ODES Colombia</a:t>
            </a:r>
          </a:p>
        </p:txBody>
      </p:sp>
      <p:pic>
        <p:nvPicPr>
          <p:cNvPr id="1947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27470">
            <a:off x="2088427" y="4083156"/>
            <a:ext cx="523983" cy="32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2" name="141 Conector recto"/>
          <p:cNvCxnSpPr/>
          <p:nvPr/>
        </p:nvCxnSpPr>
        <p:spPr>
          <a:xfrm>
            <a:off x="795255" y="5373216"/>
            <a:ext cx="7744705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Rectángulo redondeado"/>
          <p:cNvSpPr/>
          <p:nvPr/>
        </p:nvSpPr>
        <p:spPr>
          <a:xfrm rot="16200000">
            <a:off x="134298" y="3470029"/>
            <a:ext cx="1704162" cy="141060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2"/>
              </a:solidFill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 bwMode="auto">
          <a:xfrm>
            <a:off x="3323907" y="5659338"/>
            <a:ext cx="2066780" cy="361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MX" sz="900" dirty="0">
                <a:ea typeface="ＭＳ Ｐゴシック" pitchFamily="34" charset="-128"/>
              </a:rPr>
              <a:t>Automatización Tablero C</a:t>
            </a:r>
            <a:r>
              <a:rPr lang="es-MX" sz="900" dirty="0" smtClean="0">
                <a:ea typeface="ＭＳ Ｐゴシック" pitchFamily="34" charset="-128"/>
              </a:rPr>
              <a:t>ontrol de </a:t>
            </a:r>
            <a:r>
              <a:rPr lang="es-MX" sz="900" dirty="0">
                <a:ea typeface="ＭＳ Ｐゴシック" pitchFamily="34" charset="-128"/>
              </a:rPr>
              <a:t>Indicadores</a:t>
            </a:r>
          </a:p>
          <a:p>
            <a:pPr eaLnBrk="1" hangingPunct="1">
              <a:buFont typeface="Arial" charset="0"/>
              <a:buChar char="•"/>
            </a:pPr>
            <a:r>
              <a:rPr lang="es-MX" sz="900" dirty="0" smtClean="0">
                <a:ea typeface="ＭＳ Ｐゴシック" pitchFamily="34" charset="-128"/>
              </a:rPr>
              <a:t>Generación primera medición para el país.</a:t>
            </a:r>
          </a:p>
        </p:txBody>
      </p:sp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6754" y="3803281"/>
            <a:ext cx="502884" cy="651697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86 Rectángulo redondeado"/>
          <p:cNvSpPr/>
          <p:nvPr/>
        </p:nvSpPr>
        <p:spPr>
          <a:xfrm>
            <a:off x="380503" y="4180822"/>
            <a:ext cx="1207557" cy="641350"/>
          </a:xfrm>
          <a:prstGeom prst="roundRect">
            <a:avLst>
              <a:gd name="adj" fmla="val 18378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</a:rPr>
              <a:t>Bodega de Datos</a:t>
            </a:r>
          </a:p>
          <a:p>
            <a:pPr algn="ctr"/>
            <a:r>
              <a:rPr lang="es-CO" sz="2000" b="1" dirty="0" smtClean="0">
                <a:solidFill>
                  <a:schemeClr val="tx1"/>
                </a:solidFill>
              </a:rPr>
              <a:t>SISPRO</a:t>
            </a:r>
            <a:endParaRPr lang="es-CO" sz="2000" b="1" dirty="0">
              <a:solidFill>
                <a:schemeClr val="tx1"/>
              </a:solidFill>
            </a:endParaRPr>
          </a:p>
        </p:txBody>
      </p:sp>
      <p:pic>
        <p:nvPicPr>
          <p:cNvPr id="88" name="Picture 4" descr="https://encrypted-tbn2.gstatic.com/images?q=tbn:ANd9GcQjQJiscgS2nAaTOHfA8VCx-iummE7pAC5hiWsC2I-05-GCYNB8z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433" y="3640274"/>
            <a:ext cx="488696" cy="4281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http://www.gearbits.com/images/gin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9803">
            <a:off x="7766100" y="3872944"/>
            <a:ext cx="864908" cy="6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04759">
            <a:off x="8342007" y="3581642"/>
            <a:ext cx="474088" cy="61354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3" descr="C:\Users\jrivillas\Desktop\Images slides observatorios\slide-1-7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0203">
            <a:off x="8500612" y="4198654"/>
            <a:ext cx="570573" cy="40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4642" y="3878419"/>
            <a:ext cx="550114" cy="84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118 Rectángulo redondeado"/>
          <p:cNvSpPr/>
          <p:nvPr/>
        </p:nvSpPr>
        <p:spPr>
          <a:xfrm>
            <a:off x="7780100" y="2624020"/>
            <a:ext cx="1106159" cy="448101"/>
          </a:xfrm>
          <a:prstGeom prst="roundRect">
            <a:avLst>
              <a:gd name="adj" fmla="val 1837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>
                <a:solidFill>
                  <a:schemeClr val="bg1"/>
                </a:solidFill>
              </a:rPr>
              <a:t>Evidencia</a:t>
            </a:r>
          </a:p>
        </p:txBody>
      </p:sp>
      <p:sp>
        <p:nvSpPr>
          <p:cNvPr id="120" name="119 Rectángulo redondeado"/>
          <p:cNvSpPr/>
          <p:nvPr/>
        </p:nvSpPr>
        <p:spPr>
          <a:xfrm>
            <a:off x="6259813" y="2624021"/>
            <a:ext cx="1106159" cy="448101"/>
          </a:xfrm>
          <a:prstGeom prst="roundRect">
            <a:avLst>
              <a:gd name="adj" fmla="val 1837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solidFill>
                  <a:schemeClr val="bg1"/>
                </a:solidFill>
              </a:rPr>
              <a:t>Informes de monitoreo</a:t>
            </a:r>
            <a:endParaRPr lang="es-CO" sz="1000" dirty="0">
              <a:ln>
                <a:solidFill>
                  <a:schemeClr val="accent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1" name="120 Rectángulo redondeado"/>
          <p:cNvSpPr/>
          <p:nvPr/>
        </p:nvSpPr>
        <p:spPr>
          <a:xfrm>
            <a:off x="4793285" y="2599996"/>
            <a:ext cx="1106159" cy="448101"/>
          </a:xfrm>
          <a:prstGeom prst="roundRect">
            <a:avLst>
              <a:gd name="adj" fmla="val 1837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solidFill>
                  <a:schemeClr val="bg1"/>
                </a:solidFill>
              </a:rPr>
              <a:t>Línea Base</a:t>
            </a:r>
            <a:endParaRPr lang="es-CO" sz="1000" dirty="0">
              <a:ln>
                <a:solidFill>
                  <a:schemeClr val="accent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2" name="121 Rectángulo redondeado"/>
          <p:cNvSpPr/>
          <p:nvPr/>
        </p:nvSpPr>
        <p:spPr>
          <a:xfrm>
            <a:off x="3327220" y="2599996"/>
            <a:ext cx="1106159" cy="448101"/>
          </a:xfrm>
          <a:prstGeom prst="roundRect">
            <a:avLst>
              <a:gd name="adj" fmla="val 1837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solidFill>
                  <a:schemeClr val="bg1"/>
                </a:solidFill>
              </a:rPr>
              <a:t>Tablero Control de Indicadores</a:t>
            </a:r>
            <a:endParaRPr lang="es-CO" sz="1000" dirty="0">
              <a:ln>
                <a:solidFill>
                  <a:schemeClr val="accent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3" name="122 Rectángulo redondeado"/>
          <p:cNvSpPr/>
          <p:nvPr/>
        </p:nvSpPr>
        <p:spPr>
          <a:xfrm>
            <a:off x="1916099" y="2593448"/>
            <a:ext cx="1106159" cy="448101"/>
          </a:xfrm>
          <a:prstGeom prst="roundRect">
            <a:avLst>
              <a:gd name="adj" fmla="val 1837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solidFill>
                  <a:schemeClr val="bg1"/>
                </a:solidFill>
              </a:rPr>
              <a:t>Indicadores</a:t>
            </a:r>
            <a:endParaRPr lang="es-CO" sz="1000" dirty="0">
              <a:ln>
                <a:solidFill>
                  <a:schemeClr val="accent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4" name="123 Flecha derecha"/>
          <p:cNvSpPr/>
          <p:nvPr/>
        </p:nvSpPr>
        <p:spPr>
          <a:xfrm>
            <a:off x="1646258" y="2684509"/>
            <a:ext cx="253976" cy="27907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5" name="124 Flecha derecha"/>
          <p:cNvSpPr/>
          <p:nvPr/>
        </p:nvSpPr>
        <p:spPr>
          <a:xfrm>
            <a:off x="3080007" y="2684508"/>
            <a:ext cx="253976" cy="27907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6" name="125 Flecha derecha"/>
          <p:cNvSpPr/>
          <p:nvPr/>
        </p:nvSpPr>
        <p:spPr>
          <a:xfrm>
            <a:off x="4481542" y="2684507"/>
            <a:ext cx="253976" cy="27907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7" name="126 Flecha derecha"/>
          <p:cNvSpPr/>
          <p:nvPr/>
        </p:nvSpPr>
        <p:spPr>
          <a:xfrm>
            <a:off x="5947346" y="2684509"/>
            <a:ext cx="253976" cy="27907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28" name="127 Flecha derecha"/>
          <p:cNvSpPr/>
          <p:nvPr/>
        </p:nvSpPr>
        <p:spPr>
          <a:xfrm>
            <a:off x="7478906" y="2708535"/>
            <a:ext cx="253976" cy="27907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1" name="Title 1"/>
          <p:cNvSpPr txBox="1">
            <a:spLocks/>
          </p:cNvSpPr>
          <p:nvPr/>
        </p:nvSpPr>
        <p:spPr bwMode="auto">
          <a:xfrm>
            <a:off x="7456535" y="5661248"/>
            <a:ext cx="1274869" cy="233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es-MX" sz="900" dirty="0">
              <a:ea typeface="ＭＳ Ｐゴシック" pitchFamily="34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es-MX" sz="900" dirty="0" smtClean="0">
                <a:ea typeface="ＭＳ Ｐゴシック" pitchFamily="34" charset="-128"/>
              </a:rPr>
              <a:t>RID, Cubos, Módulo geográfico, Reportes Online</a:t>
            </a:r>
            <a:endParaRPr lang="es-MX" sz="900" dirty="0">
              <a:ea typeface="ＭＳ Ｐゴシック" pitchFamily="34" charset="-128"/>
            </a:endParaRPr>
          </a:p>
        </p:txBody>
      </p:sp>
      <p:sp>
        <p:nvSpPr>
          <p:cNvPr id="133" name="Title 1"/>
          <p:cNvSpPr txBox="1">
            <a:spLocks/>
          </p:cNvSpPr>
          <p:nvPr/>
        </p:nvSpPr>
        <p:spPr bwMode="auto">
          <a:xfrm>
            <a:off x="5681150" y="5560165"/>
            <a:ext cx="1520287" cy="233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171450" indent="-1714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es-MX" sz="900" dirty="0">
              <a:ea typeface="ＭＳ Ｐゴシック" pitchFamily="34" charset="-128"/>
            </a:endParaRPr>
          </a:p>
          <a:p>
            <a:pPr eaLnBrk="1" hangingPunct="1">
              <a:buFont typeface="Arial" charset="0"/>
              <a:buChar char="•"/>
            </a:pPr>
            <a:r>
              <a:rPr lang="es-MX" sz="900" dirty="0" smtClean="0">
                <a:ea typeface="ＭＳ Ｐゴシック" pitchFamily="34" charset="-128"/>
              </a:rPr>
              <a:t>Análisis comparativos </a:t>
            </a:r>
          </a:p>
          <a:p>
            <a:pPr eaLnBrk="1" hangingPunct="1">
              <a:buFont typeface="Arial" charset="0"/>
              <a:buChar char="•"/>
            </a:pPr>
            <a:r>
              <a:rPr lang="es-MX" sz="900" dirty="0" smtClean="0">
                <a:ea typeface="ＭＳ Ｐゴシック" pitchFamily="34" charset="-128"/>
              </a:rPr>
              <a:t>Informes de monitoreo </a:t>
            </a:r>
            <a:endParaRPr lang="es-MX" sz="900" dirty="0">
              <a:ea typeface="ＭＳ Ｐゴシック" pitchFamily="34" charset="-128"/>
            </a:endParaRPr>
          </a:p>
        </p:txBody>
      </p:sp>
      <p:cxnSp>
        <p:nvCxnSpPr>
          <p:cNvPr id="137" name="136 Conector recto"/>
          <p:cNvCxnSpPr>
            <a:stCxn id="123" idx="2"/>
            <a:endCxn id="158" idx="3"/>
          </p:cNvCxnSpPr>
          <p:nvPr/>
        </p:nvCxnSpPr>
        <p:spPr>
          <a:xfrm>
            <a:off x="2469179" y="3041549"/>
            <a:ext cx="2461" cy="19916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947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78816">
            <a:off x="2667842" y="3915584"/>
            <a:ext cx="463082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8624">
            <a:off x="2307457" y="4237361"/>
            <a:ext cx="644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5714">
            <a:off x="1959657" y="4372869"/>
            <a:ext cx="621799" cy="3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64511">
            <a:off x="1922255" y="3956857"/>
            <a:ext cx="468401" cy="33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1" name="140 Conector recto"/>
          <p:cNvCxnSpPr>
            <a:stCxn id="122" idx="2"/>
            <a:endCxn id="159" idx="1"/>
          </p:cNvCxnSpPr>
          <p:nvPr/>
        </p:nvCxnSpPr>
        <p:spPr>
          <a:xfrm>
            <a:off x="3880300" y="3048097"/>
            <a:ext cx="62628" cy="2051737"/>
          </a:xfrm>
          <a:prstGeom prst="line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0114">
            <a:off x="3453885" y="3609896"/>
            <a:ext cx="625981" cy="9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2" name="19501 Triángulo isósceles"/>
          <p:cNvSpPr/>
          <p:nvPr/>
        </p:nvSpPr>
        <p:spPr>
          <a:xfrm rot="10800000">
            <a:off x="2410969" y="3323252"/>
            <a:ext cx="121343" cy="1017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8" name="157 Triángulo isósceles"/>
          <p:cNvSpPr/>
          <p:nvPr/>
        </p:nvSpPr>
        <p:spPr>
          <a:xfrm rot="10800000">
            <a:off x="2410969" y="5033168"/>
            <a:ext cx="121343" cy="1017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9" name="158 Triángulo isósceles"/>
          <p:cNvSpPr/>
          <p:nvPr/>
        </p:nvSpPr>
        <p:spPr>
          <a:xfrm rot="10800000">
            <a:off x="3851921" y="5048966"/>
            <a:ext cx="121343" cy="1017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0" name="159 Triángulo isósceles"/>
          <p:cNvSpPr/>
          <p:nvPr/>
        </p:nvSpPr>
        <p:spPr>
          <a:xfrm rot="10800000">
            <a:off x="3851921" y="3335049"/>
            <a:ext cx="121343" cy="1017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28619" flipH="1">
            <a:off x="8020490" y="3587123"/>
            <a:ext cx="356127" cy="511293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4" name="163 Conector recto"/>
          <p:cNvCxnSpPr>
            <a:endCxn id="119" idx="0"/>
          </p:cNvCxnSpPr>
          <p:nvPr/>
        </p:nvCxnSpPr>
        <p:spPr>
          <a:xfrm>
            <a:off x="8327053" y="1298792"/>
            <a:ext cx="6127" cy="1325228"/>
          </a:xfrm>
          <a:prstGeom prst="line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63" name="162 Imagen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17677">
            <a:off x="8174843" y="4414014"/>
            <a:ext cx="632065" cy="50855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172 Triángulo isósceles"/>
          <p:cNvSpPr/>
          <p:nvPr/>
        </p:nvSpPr>
        <p:spPr>
          <a:xfrm>
            <a:off x="8235652" y="1440983"/>
            <a:ext cx="140260" cy="11531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78" name="177 Conector recto"/>
          <p:cNvCxnSpPr/>
          <p:nvPr/>
        </p:nvCxnSpPr>
        <p:spPr>
          <a:xfrm>
            <a:off x="179512" y="1284321"/>
            <a:ext cx="0" cy="2947619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75" name="Picture 5" descr="http://www.periodicoelpulso.com/images/0705may/default/res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5955">
            <a:off x="2265308" y="3647107"/>
            <a:ext cx="412663" cy="35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" name="173 Conector recto"/>
          <p:cNvCxnSpPr/>
          <p:nvPr/>
        </p:nvCxnSpPr>
        <p:spPr>
          <a:xfrm>
            <a:off x="179512" y="1284321"/>
            <a:ext cx="8147541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114 Rectángulo redondeado"/>
          <p:cNvSpPr/>
          <p:nvPr/>
        </p:nvSpPr>
        <p:spPr>
          <a:xfrm>
            <a:off x="505140" y="2617521"/>
            <a:ext cx="1106159" cy="448101"/>
          </a:xfrm>
          <a:prstGeom prst="roundRect">
            <a:avLst>
              <a:gd name="adj" fmla="val 1837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 smtClean="0">
                <a:solidFill>
                  <a:schemeClr val="bg1"/>
                </a:solidFill>
              </a:rPr>
              <a:t>Datos</a:t>
            </a:r>
            <a:endParaRPr lang="es-CO" sz="1000" dirty="0">
              <a:ln>
                <a:solidFill>
                  <a:schemeClr val="accent6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3" name="182 Triángulo isósceles"/>
          <p:cNvSpPr/>
          <p:nvPr/>
        </p:nvSpPr>
        <p:spPr>
          <a:xfrm rot="10800000">
            <a:off x="925703" y="3126737"/>
            <a:ext cx="121343" cy="1017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5" name="184 Triángulo isósceles"/>
          <p:cNvSpPr/>
          <p:nvPr/>
        </p:nvSpPr>
        <p:spPr>
          <a:xfrm rot="10800000">
            <a:off x="118840" y="1654007"/>
            <a:ext cx="121343" cy="1017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3" name="72 Conector recto de flecha"/>
          <p:cNvCxnSpPr/>
          <p:nvPr/>
        </p:nvCxnSpPr>
        <p:spPr>
          <a:xfrm flipV="1">
            <a:off x="986375" y="2374456"/>
            <a:ext cx="6979435" cy="22929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itle 1"/>
          <p:cNvSpPr txBox="1">
            <a:spLocks/>
          </p:cNvSpPr>
          <p:nvPr/>
        </p:nvSpPr>
        <p:spPr>
          <a:xfrm>
            <a:off x="4503354" y="1393794"/>
            <a:ext cx="1066800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0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MX" sz="1100" dirty="0" smtClean="0">
                <a:solidFill>
                  <a:schemeClr val="tx1"/>
                </a:solidFill>
                <a:ea typeface="ＭＳ Ｐゴシック" pitchFamily="34" charset="-128"/>
              </a:rPr>
              <a:t>Insumos para</a:t>
            </a:r>
            <a:endParaRPr lang="es-CO" sz="11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89" name="88 Triángulo isósceles"/>
          <p:cNvSpPr/>
          <p:nvPr/>
        </p:nvSpPr>
        <p:spPr>
          <a:xfrm rot="5400000">
            <a:off x="152155" y="4120982"/>
            <a:ext cx="205911" cy="15119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5" name="154 Rectángulo redondeado"/>
          <p:cNvSpPr/>
          <p:nvPr/>
        </p:nvSpPr>
        <p:spPr>
          <a:xfrm>
            <a:off x="5767144" y="1097374"/>
            <a:ext cx="1084103" cy="556633"/>
          </a:xfrm>
          <a:prstGeom prst="roundRect">
            <a:avLst>
              <a:gd name="adj" fmla="val 18378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900" b="1" dirty="0" smtClean="0">
                <a:solidFill>
                  <a:schemeClr val="accent2"/>
                </a:solidFill>
              </a:rPr>
              <a:t>Repositorio Digital Institucional RID</a:t>
            </a:r>
            <a:endParaRPr lang="es-CO" sz="900" dirty="0">
              <a:ln>
                <a:solidFill>
                  <a:schemeClr val="accent6"/>
                </a:solidFill>
              </a:ln>
              <a:solidFill>
                <a:schemeClr val="accent1"/>
              </a:solidFill>
            </a:endParaRPr>
          </a:p>
        </p:txBody>
      </p:sp>
      <p:cxnSp>
        <p:nvCxnSpPr>
          <p:cNvPr id="55" name="54 Conector recto"/>
          <p:cNvCxnSpPr/>
          <p:nvPr/>
        </p:nvCxnSpPr>
        <p:spPr>
          <a:xfrm>
            <a:off x="5338762" y="3057347"/>
            <a:ext cx="2461" cy="19916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55 Triángulo isósceles"/>
          <p:cNvSpPr/>
          <p:nvPr/>
        </p:nvSpPr>
        <p:spPr>
          <a:xfrm rot="10800000">
            <a:off x="5280552" y="3339050"/>
            <a:ext cx="121343" cy="1017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7" name="56 Conector recto"/>
          <p:cNvCxnSpPr/>
          <p:nvPr/>
        </p:nvCxnSpPr>
        <p:spPr>
          <a:xfrm>
            <a:off x="6851247" y="3085667"/>
            <a:ext cx="2461" cy="1991619"/>
          </a:xfrm>
          <a:prstGeom prst="line">
            <a:avLst/>
          </a:prstGeom>
          <a:solidFill>
            <a:schemeClr val="bg1"/>
          </a:solidFill>
          <a:ln w="190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57 Triángulo isósceles"/>
          <p:cNvSpPr/>
          <p:nvPr/>
        </p:nvSpPr>
        <p:spPr>
          <a:xfrm rot="10800000">
            <a:off x="6793037" y="3367370"/>
            <a:ext cx="121343" cy="1017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13829" y="3658373"/>
            <a:ext cx="502884" cy="651697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78266" y="3999057"/>
            <a:ext cx="502884" cy="651697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100 Imagen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9196" y="3753994"/>
            <a:ext cx="1008806" cy="81668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1 Título"/>
          <p:cNvSpPr>
            <a:spLocks noGrp="1"/>
          </p:cNvSpPr>
          <p:nvPr>
            <p:ph type="title"/>
          </p:nvPr>
        </p:nvSpPr>
        <p:spPr>
          <a:xfrm>
            <a:off x="4179572" y="141194"/>
            <a:ext cx="4056080" cy="346050"/>
          </a:xfrm>
        </p:spPr>
        <p:txBody>
          <a:bodyPr>
            <a:noAutofit/>
          </a:bodyPr>
          <a:lstStyle/>
          <a:p>
            <a:r>
              <a:rPr lang="es-CO" sz="1800" b="1" dirty="0" smtClean="0">
                <a:solidFill>
                  <a:srgbClr val="00B0F0"/>
                </a:solidFill>
              </a:rPr>
              <a:t>Sistema de Monitoreo</a:t>
            </a:r>
            <a:r>
              <a:rPr lang="es-CO" sz="1800" dirty="0" smtClean="0"/>
              <a:t/>
            </a:r>
            <a:br>
              <a:rPr lang="es-CO" sz="1800" dirty="0" smtClean="0"/>
            </a:br>
            <a:r>
              <a:rPr lang="es-CO" sz="1400" dirty="0" smtClean="0"/>
              <a:t>Insumos, procesos &amp; resultados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xmlns="" val="7678106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2 Rectángulo"/>
          <p:cNvSpPr/>
          <p:nvPr/>
        </p:nvSpPr>
        <p:spPr>
          <a:xfrm>
            <a:off x="2945430" y="3032485"/>
            <a:ext cx="3366027" cy="176466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/>
        </p:nvSpPr>
        <p:spPr>
          <a:xfrm>
            <a:off x="1271638" y="3032485"/>
            <a:ext cx="6664106" cy="261035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6870500" y="599698"/>
            <a:ext cx="206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rgbClr val="00B0F0"/>
                </a:solidFill>
              </a:rPr>
              <a:t>ODES Colombia</a:t>
            </a:r>
            <a:endParaRPr lang="es-CO" b="1" dirty="0">
              <a:solidFill>
                <a:srgbClr val="00B0F0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4087195" y="5098120"/>
            <a:ext cx="1523316" cy="1067184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rgbClr val="FF0000"/>
                </a:solidFill>
                <a:latin typeface="Calibri" pitchFamily="34" charset="0"/>
              </a:rPr>
              <a:t>Canales acceso y consulta</a:t>
            </a:r>
            <a:endParaRPr lang="es-CO" sz="1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262866" y="3781728"/>
            <a:ext cx="156184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000" b="1" dirty="0" smtClean="0">
                <a:solidFill>
                  <a:srgbClr val="0070C0"/>
                </a:solidFill>
              </a:rPr>
              <a:t>Módulo geográfico SISPRO</a:t>
            </a:r>
            <a:endParaRPr lang="es-CO" sz="1000" b="1" i="1" dirty="0">
              <a:solidFill>
                <a:srgbClr val="0070C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890455" y="3795684"/>
            <a:ext cx="156184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000" b="1" dirty="0" smtClean="0">
                <a:solidFill>
                  <a:srgbClr val="0070C0"/>
                </a:solidFill>
              </a:rPr>
              <a:t>Enlace Observatorio Equidad en Salud MSPS</a:t>
            </a:r>
            <a:endParaRPr lang="es-CO" sz="1000" b="1" i="1" dirty="0">
              <a:solidFill>
                <a:srgbClr val="0070C0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530536" y="3810639"/>
            <a:ext cx="1561842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000" b="1" dirty="0" smtClean="0">
                <a:solidFill>
                  <a:srgbClr val="0070C0"/>
                </a:solidFill>
              </a:rPr>
              <a:t>Acceso a cubos SISPRO</a:t>
            </a:r>
            <a:endParaRPr lang="es-CO" sz="1000" b="1" i="1" dirty="0">
              <a:solidFill>
                <a:srgbClr val="0070C0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01125" y="3820978"/>
            <a:ext cx="156184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000" b="1" dirty="0" smtClean="0">
                <a:solidFill>
                  <a:srgbClr val="0070C0"/>
                </a:solidFill>
              </a:rPr>
              <a:t>Portal web Ministerio de Salud (SISPRO)</a:t>
            </a:r>
            <a:endParaRPr lang="es-CO" sz="1000" b="1" i="1" dirty="0">
              <a:solidFill>
                <a:srgbClr val="0070C0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7154823" y="3778005"/>
            <a:ext cx="156184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000" b="1" dirty="0" smtClean="0">
                <a:solidFill>
                  <a:srgbClr val="0070C0"/>
                </a:solidFill>
              </a:rPr>
              <a:t>Repositorio Institucional Digital RID</a:t>
            </a:r>
            <a:endParaRPr lang="es-CO" sz="1000" b="1" i="1" dirty="0">
              <a:solidFill>
                <a:srgbClr val="0070C0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2137762" y="2254474"/>
            <a:ext cx="1625439" cy="1395581"/>
            <a:chOff x="251520" y="1647644"/>
            <a:chExt cx="1853128" cy="1643893"/>
          </a:xfrm>
        </p:grpSpPr>
        <p:sp>
          <p:nvSpPr>
            <p:cNvPr id="2" name="1 Elipse"/>
            <p:cNvSpPr/>
            <p:nvPr/>
          </p:nvSpPr>
          <p:spPr>
            <a:xfrm>
              <a:off x="251520" y="1647644"/>
              <a:ext cx="1853128" cy="164389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0628574">
              <a:off x="579660" y="1974579"/>
              <a:ext cx="647059" cy="83739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n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63883">
              <a:off x="1005823" y="2186404"/>
              <a:ext cx="662149" cy="857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5 Grupo"/>
          <p:cNvGrpSpPr/>
          <p:nvPr/>
        </p:nvGrpSpPr>
        <p:grpSpPr>
          <a:xfrm>
            <a:off x="3796908" y="2280756"/>
            <a:ext cx="1625439" cy="1395581"/>
            <a:chOff x="5122278" y="1150579"/>
            <a:chExt cx="1853128" cy="1643893"/>
          </a:xfrm>
        </p:grpSpPr>
        <p:sp>
          <p:nvSpPr>
            <p:cNvPr id="31" name="30 Elipse"/>
            <p:cNvSpPr/>
            <p:nvPr/>
          </p:nvSpPr>
          <p:spPr>
            <a:xfrm>
              <a:off x="5122278" y="1150579"/>
              <a:ext cx="1853128" cy="164389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807090">
              <a:off x="5461731" y="1483689"/>
              <a:ext cx="587111" cy="706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36767">
              <a:off x="5998907" y="1427416"/>
              <a:ext cx="537062" cy="82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9908" y="2036061"/>
              <a:ext cx="989763" cy="51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20 Grupo"/>
          <p:cNvGrpSpPr/>
          <p:nvPr/>
        </p:nvGrpSpPr>
        <p:grpSpPr>
          <a:xfrm>
            <a:off x="5462593" y="2237616"/>
            <a:ext cx="1625439" cy="1395581"/>
            <a:chOff x="6515443" y="1719196"/>
            <a:chExt cx="1853128" cy="1643893"/>
          </a:xfrm>
        </p:grpSpPr>
        <p:sp>
          <p:nvSpPr>
            <p:cNvPr id="36" name="35 Elipse"/>
            <p:cNvSpPr/>
            <p:nvPr/>
          </p:nvSpPr>
          <p:spPr>
            <a:xfrm>
              <a:off x="6515443" y="1719196"/>
              <a:ext cx="1853128" cy="164389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885" y="2064956"/>
              <a:ext cx="1437844" cy="886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16 Grupo"/>
          <p:cNvGrpSpPr/>
          <p:nvPr/>
        </p:nvGrpSpPr>
        <p:grpSpPr>
          <a:xfrm>
            <a:off x="458919" y="2334064"/>
            <a:ext cx="1625439" cy="1395581"/>
            <a:chOff x="451352" y="1642882"/>
            <a:chExt cx="1853128" cy="1643893"/>
          </a:xfrm>
        </p:grpSpPr>
        <p:sp>
          <p:nvSpPr>
            <p:cNvPr id="44" name="43 Elipse"/>
            <p:cNvSpPr/>
            <p:nvPr/>
          </p:nvSpPr>
          <p:spPr>
            <a:xfrm>
              <a:off x="451352" y="1642882"/>
              <a:ext cx="1853128" cy="164389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429" y="1985031"/>
              <a:ext cx="1352973" cy="1014730"/>
            </a:xfrm>
            <a:prstGeom prst="rect">
              <a:avLst/>
            </a:prstGeom>
          </p:spPr>
        </p:pic>
      </p:grpSp>
      <p:grpSp>
        <p:nvGrpSpPr>
          <p:cNvPr id="34" name="33 Grupo"/>
          <p:cNvGrpSpPr/>
          <p:nvPr/>
        </p:nvGrpSpPr>
        <p:grpSpPr>
          <a:xfrm>
            <a:off x="7123025" y="2280756"/>
            <a:ext cx="1625439" cy="1395581"/>
            <a:chOff x="5360103" y="4871720"/>
            <a:chExt cx="1853128" cy="1643893"/>
          </a:xfrm>
        </p:grpSpPr>
        <p:sp>
          <p:nvSpPr>
            <p:cNvPr id="48" name="47 Elipse"/>
            <p:cNvSpPr/>
            <p:nvPr/>
          </p:nvSpPr>
          <p:spPr>
            <a:xfrm>
              <a:off x="5360103" y="4871720"/>
              <a:ext cx="1853128" cy="164389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644" y="5209322"/>
              <a:ext cx="1467898" cy="948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6" name="55 Imagen"/>
          <p:cNvPicPr/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4281" y="4538698"/>
            <a:ext cx="435530" cy="42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56 Imagen"/>
          <p:cNvPicPr/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9362" y="4584471"/>
            <a:ext cx="435530" cy="42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57 Imagen"/>
          <p:cNvPicPr/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692" y="4584471"/>
            <a:ext cx="435530" cy="42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40 Imagen"/>
          <p:cNvPicPr/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7214" y="4584471"/>
            <a:ext cx="435530" cy="42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41 Imagen"/>
          <p:cNvPicPr/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3611" y="4574101"/>
            <a:ext cx="435530" cy="42536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1 Título"/>
          <p:cNvSpPr>
            <a:spLocks noGrp="1"/>
          </p:cNvSpPr>
          <p:nvPr>
            <p:ph type="title"/>
          </p:nvPr>
        </p:nvSpPr>
        <p:spPr>
          <a:xfrm>
            <a:off x="3747751" y="221391"/>
            <a:ext cx="4388349" cy="346050"/>
          </a:xfrm>
        </p:spPr>
        <p:txBody>
          <a:bodyPr>
            <a:noAutofit/>
          </a:bodyPr>
          <a:lstStyle/>
          <a:p>
            <a:r>
              <a:rPr lang="es-CO" sz="1800" b="1" dirty="0" smtClean="0">
                <a:solidFill>
                  <a:srgbClr val="00B0F0"/>
                </a:solidFill>
              </a:rPr>
              <a:t>Sistema de Monitoreo</a:t>
            </a:r>
            <a:r>
              <a:rPr lang="es-CO" sz="1800" dirty="0" smtClean="0"/>
              <a:t/>
            </a:r>
            <a:br>
              <a:rPr lang="es-CO" sz="1800" dirty="0" smtClean="0"/>
            </a:br>
            <a:r>
              <a:rPr lang="es-CO" sz="1400" dirty="0" smtClean="0"/>
              <a:t>Canales de acceso y difusión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xmlns="" val="17475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 smtClean="0"/>
              <a:t/>
            </a:r>
            <a:br>
              <a:rPr lang="es-CO" sz="2800" dirty="0" smtClean="0"/>
            </a:br>
            <a:r>
              <a:rPr lang="es-CO" sz="2800" dirty="0" smtClean="0"/>
              <a:t>Modelo </a:t>
            </a:r>
            <a:r>
              <a:rPr lang="es-CO" sz="2800" dirty="0"/>
              <a:t>de los determinantes sociales de la salud</a:t>
            </a:r>
            <a:br>
              <a:rPr lang="es-CO" sz="2800" dirty="0"/>
            </a:br>
            <a:endParaRPr lang="es-CO" sz="2800" dirty="0"/>
          </a:p>
        </p:txBody>
      </p:sp>
      <p:pic>
        <p:nvPicPr>
          <p:cNvPr id="297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37" y="1600200"/>
            <a:ext cx="7633126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-36925" y="6520988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smtClean="0"/>
              <a:t>Fuente: marco conceptual de los determinantes sociales de la salud. OMS 2010. Adaptación PSDP 2012-2021 Colombia 2012</a:t>
            </a:r>
            <a:endParaRPr lang="es-CO" sz="1300" dirty="0"/>
          </a:p>
        </p:txBody>
      </p:sp>
    </p:spTree>
    <p:extLst>
      <p:ext uri="{BB962C8B-B14F-4D97-AF65-F5344CB8AC3E}">
        <p14:creationId xmlns:p14="http://schemas.microsoft.com/office/powerpoint/2010/main" xmlns="" val="5580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12291" y="506503"/>
            <a:ext cx="3751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b="1" dirty="0" smtClean="0">
                <a:solidFill>
                  <a:srgbClr val="00B0F0"/>
                </a:solidFill>
              </a:rPr>
              <a:t>ODES Colombia</a:t>
            </a:r>
            <a:endParaRPr lang="es-CO" b="1" dirty="0"/>
          </a:p>
        </p:txBody>
      </p:sp>
      <p:sp>
        <p:nvSpPr>
          <p:cNvPr id="8" name="7 Elipse"/>
          <p:cNvSpPr/>
          <p:nvPr/>
        </p:nvSpPr>
        <p:spPr>
          <a:xfrm>
            <a:off x="3489747" y="5386152"/>
            <a:ext cx="1864509" cy="1067184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rgbClr val="FF0000"/>
                </a:solidFill>
                <a:latin typeface="Calibri" pitchFamily="34" charset="0"/>
              </a:rPr>
              <a:t>Material disponible y difundido </a:t>
            </a:r>
          </a:p>
          <a:p>
            <a:pPr algn="ctr"/>
            <a:r>
              <a:rPr lang="es-CO" sz="800" dirty="0" smtClean="0">
                <a:solidFill>
                  <a:schemeClr val="tx1"/>
                </a:solidFill>
                <a:latin typeface="Calibri" pitchFamily="34" charset="0"/>
              </a:rPr>
              <a:t>y </a:t>
            </a:r>
            <a:r>
              <a:rPr lang="es-CO" sz="800" dirty="0">
                <a:solidFill>
                  <a:schemeClr val="tx1"/>
                </a:solidFill>
                <a:latin typeface="Calibri" pitchFamily="34" charset="0"/>
              </a:rPr>
              <a:t>disponible para consulta en el RID </a:t>
            </a:r>
            <a:endParaRPr lang="es-CO" sz="8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s-CO" sz="1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2977993" y="5671458"/>
            <a:ext cx="511754" cy="39486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s-CO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135897" y="4942621"/>
            <a:ext cx="511754" cy="3948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s-CO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354256" y="5715213"/>
            <a:ext cx="511754" cy="3948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s-CO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099685" y="3651539"/>
            <a:ext cx="262444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400" dirty="0" smtClean="0">
                <a:solidFill>
                  <a:srgbClr val="FF0000"/>
                </a:solidFill>
              </a:rPr>
              <a:t>Plan Decenal de Salud Pública PDSP 2012 - 2021</a:t>
            </a:r>
            <a:endParaRPr lang="es-CO" sz="1400" i="1" dirty="0"/>
          </a:p>
        </p:txBody>
      </p:sp>
      <p:sp>
        <p:nvSpPr>
          <p:cNvPr id="15" name="14 Rectángulo"/>
          <p:cNvSpPr/>
          <p:nvPr/>
        </p:nvSpPr>
        <p:spPr>
          <a:xfrm>
            <a:off x="5850084" y="3645024"/>
            <a:ext cx="246522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400" dirty="0" smtClean="0">
                <a:solidFill>
                  <a:srgbClr val="FF0000"/>
                </a:solidFill>
                <a:latin typeface="Calibri" pitchFamily="34" charset="0"/>
              </a:rPr>
              <a:t>Análisis </a:t>
            </a:r>
            <a:r>
              <a:rPr lang="es-CO" sz="1400" dirty="0" smtClean="0">
                <a:latin typeface="Calibri" pitchFamily="34" charset="0"/>
              </a:rPr>
              <a:t>de Situación de Salud ASIS 2013</a:t>
            </a:r>
            <a:endParaRPr lang="es-CO" sz="1400" i="1" dirty="0">
              <a:latin typeface="Calibri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3528" y="3574595"/>
            <a:ext cx="2448272" cy="6924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O" sz="1300" dirty="0" smtClean="0">
                <a:solidFill>
                  <a:srgbClr val="FF0000"/>
                </a:solidFill>
                <a:latin typeface="Calibri" pitchFamily="34" charset="0"/>
              </a:rPr>
              <a:t>Guía</a:t>
            </a:r>
            <a:r>
              <a:rPr lang="es-CO" sz="1300" dirty="0" smtClean="0">
                <a:latin typeface="Calibri" pitchFamily="34" charset="0"/>
              </a:rPr>
              <a:t> Para el Observatorio de Desigualdades &amp; Equidad en Salud  ODES Colombia</a:t>
            </a:r>
            <a:endParaRPr lang="es-CO" sz="1300" i="1" dirty="0">
              <a:latin typeface="Calibri" pitchFamily="34" charset="0"/>
            </a:endParaRPr>
          </a:p>
        </p:txBody>
      </p:sp>
      <p:cxnSp>
        <p:nvCxnSpPr>
          <p:cNvPr id="19" name="18 Conector recto de flecha"/>
          <p:cNvCxnSpPr>
            <a:stCxn id="13" idx="7"/>
          </p:cNvCxnSpPr>
          <p:nvPr/>
        </p:nvCxnSpPr>
        <p:spPr>
          <a:xfrm flipV="1">
            <a:off x="5791065" y="5045769"/>
            <a:ext cx="797159" cy="72727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endCxn id="21" idx="2"/>
          </p:cNvCxnSpPr>
          <p:nvPr/>
        </p:nvCxnSpPr>
        <p:spPr>
          <a:xfrm flipV="1">
            <a:off x="4396092" y="4753958"/>
            <a:ext cx="15814" cy="18866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 flipV="1">
            <a:off x="2237643" y="5019280"/>
            <a:ext cx="738793" cy="636401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Título"/>
          <p:cNvSpPr>
            <a:spLocks noGrp="1"/>
          </p:cNvSpPr>
          <p:nvPr>
            <p:ph type="title"/>
          </p:nvPr>
        </p:nvSpPr>
        <p:spPr>
          <a:xfrm>
            <a:off x="3939661" y="105863"/>
            <a:ext cx="3566932" cy="346050"/>
          </a:xfrm>
        </p:spPr>
        <p:txBody>
          <a:bodyPr>
            <a:noAutofit/>
          </a:bodyPr>
          <a:lstStyle/>
          <a:p>
            <a:r>
              <a:rPr lang="es-CO" sz="1800" b="1" dirty="0" smtClean="0">
                <a:solidFill>
                  <a:srgbClr val="00B0F0"/>
                </a:solidFill>
              </a:rPr>
              <a:t>Sistema de Monitoreo</a:t>
            </a:r>
            <a:r>
              <a:rPr lang="es-CO" sz="1800" dirty="0" smtClean="0"/>
              <a:t/>
            </a:r>
            <a:br>
              <a:rPr lang="es-CO" sz="1800" dirty="0" smtClean="0"/>
            </a:br>
            <a:r>
              <a:rPr lang="es-CO" sz="1400" dirty="0" smtClean="0"/>
              <a:t>Documentos generados</a:t>
            </a:r>
            <a:endParaRPr lang="es-CO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325" y="1484704"/>
            <a:ext cx="1822999" cy="197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s://encrypted-tbn3.gstatic.com/images?q=tbn:ANd9GcSzomFawoTCjFNm0Sd-BVu6SGWq6isaRbgEqsVNYkew91OzRCVx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419" y="4210688"/>
            <a:ext cx="944490" cy="5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210" y="1499263"/>
            <a:ext cx="225092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https://encrypted-tbn3.gstatic.com/images?q=tbn:ANd9GcSzomFawoTCjFNm0Sd-BVu6SGWq6isaRbgEqsVNYkew91OzRCVx">
            <a:hlinkClick r:id="rId6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9661" y="4174759"/>
            <a:ext cx="944490" cy="5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540" y="1433461"/>
            <a:ext cx="2819106" cy="207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s://encrypted-tbn3.gstatic.com/images?q=tbn:ANd9GcSzomFawoTCjFNm0Sd-BVu6SGWq6isaRbgEqsVNYkew91OzRCVx">
            <a:hlinkClick r:id="rId8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6848" y="4199354"/>
            <a:ext cx="944490" cy="5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58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731024"/>
            <a:ext cx="6400800" cy="1126976"/>
          </a:xfrm>
        </p:spPr>
        <p:txBody>
          <a:bodyPr/>
          <a:lstStyle/>
          <a:p>
            <a:r>
              <a:rPr lang="es-CO" dirty="0" smtClean="0"/>
              <a:t>Perspectivas Futuras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9243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24128" y="922710"/>
            <a:ext cx="2674640" cy="706090"/>
          </a:xfrm>
        </p:spPr>
        <p:txBody>
          <a:bodyPr>
            <a:normAutofit/>
          </a:bodyPr>
          <a:lstStyle/>
          <a:p>
            <a:r>
              <a:rPr lang="es-CO" sz="2400" b="1" dirty="0" smtClean="0">
                <a:solidFill>
                  <a:srgbClr val="00B0F0"/>
                </a:solidFill>
              </a:rPr>
              <a:t>Debilidades </a:t>
            </a:r>
            <a:endParaRPr lang="es-CO" sz="2400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84784"/>
            <a:ext cx="4248472" cy="2799020"/>
          </a:xfrm>
        </p:spPr>
        <p:txBody>
          <a:bodyPr>
            <a:noAutofit/>
          </a:bodyPr>
          <a:lstStyle/>
          <a:p>
            <a:r>
              <a:rPr lang="es-CO" sz="1600" dirty="0" smtClean="0"/>
              <a:t>Establecer los resultados de la Gestión del Conocimiento como principal insumo  dentro de los procesos de toma de decisiones para reducir las desigualdades en salud.</a:t>
            </a:r>
          </a:p>
          <a:p>
            <a:r>
              <a:rPr lang="es-CO" sz="1600" dirty="0" smtClean="0"/>
              <a:t>Garantizar que los Planes </a:t>
            </a:r>
            <a:r>
              <a:rPr lang="es-CO" sz="1600" dirty="0"/>
              <a:t>Territoriales en Salud </a:t>
            </a:r>
            <a:r>
              <a:rPr lang="es-CO" sz="1600" dirty="0" smtClean="0"/>
              <a:t>estén basados en el abordaje de los </a:t>
            </a:r>
            <a:r>
              <a:rPr lang="es-CO" sz="1600" dirty="0"/>
              <a:t>DSS (Metodología Pase a la Equidad</a:t>
            </a:r>
            <a:r>
              <a:rPr lang="es-CO" sz="1600" dirty="0" smtClean="0"/>
              <a:t>), en sintonía con el PDSP</a:t>
            </a:r>
          </a:p>
          <a:p>
            <a:r>
              <a:rPr lang="es-CO" sz="1600" dirty="0" smtClean="0"/>
              <a:t>Lograr que todas las políticas en salud sean formuladas bajo enfoques de </a:t>
            </a:r>
            <a:r>
              <a:rPr lang="es-CO" sz="1600" dirty="0" err="1" smtClean="0"/>
              <a:t>intersectorialidad</a:t>
            </a:r>
            <a:r>
              <a:rPr lang="es-CO" sz="1600" dirty="0" smtClean="0"/>
              <a:t>.</a:t>
            </a:r>
          </a:p>
          <a:p>
            <a:endParaRPr lang="es-CO" sz="1600" b="1" dirty="0"/>
          </a:p>
          <a:p>
            <a:endParaRPr lang="es-CO" sz="1600" b="1" dirty="0"/>
          </a:p>
        </p:txBody>
      </p:sp>
      <p:graphicFrame>
        <p:nvGraphicFramePr>
          <p:cNvPr id="4" name="3 Diagrama"/>
          <p:cNvGraphicFramePr/>
          <p:nvPr>
            <p:extLst/>
          </p:nvPr>
        </p:nvGraphicFramePr>
        <p:xfrm>
          <a:off x="721178" y="4723403"/>
          <a:ext cx="4426886" cy="1873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532721" y="452873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0070C0"/>
                </a:solidFill>
              </a:rPr>
              <a:t>RESULTADOS FINALES </a:t>
            </a:r>
            <a:endParaRPr lang="es-CO" sz="1400" b="1" dirty="0">
              <a:solidFill>
                <a:srgbClr val="0070C0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5613783" y="1566084"/>
            <a:ext cx="3206689" cy="2871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 smtClean="0"/>
              <a:t>Faltan algunas fuentes de información para ser integradas a SISPRO</a:t>
            </a:r>
          </a:p>
          <a:p>
            <a:pPr marL="0" indent="0">
              <a:buNone/>
            </a:pPr>
            <a:endParaRPr lang="es-CO" sz="1600" dirty="0" smtClean="0"/>
          </a:p>
          <a:p>
            <a:r>
              <a:rPr lang="es-CO" sz="1600" dirty="0" smtClean="0"/>
              <a:t>Existen retos frente a la cobertura y calidad del dato.</a:t>
            </a:r>
          </a:p>
          <a:p>
            <a:pPr marL="0" indent="0">
              <a:buNone/>
            </a:pPr>
            <a:endParaRPr lang="es-CO" sz="1600" dirty="0" smtClean="0"/>
          </a:p>
          <a:p>
            <a:r>
              <a:rPr lang="es-CO" sz="1600" dirty="0" smtClean="0"/>
              <a:t>Algunas variables requieren ser captadas incorporando otros niveles de desagregación</a:t>
            </a:r>
          </a:p>
          <a:p>
            <a:endParaRPr lang="es-CO" sz="1600" dirty="0" smtClean="0"/>
          </a:p>
          <a:p>
            <a:pPr marL="0" indent="0">
              <a:buNone/>
            </a:pPr>
            <a:endParaRPr lang="es-CO" sz="1600" dirty="0"/>
          </a:p>
          <a:p>
            <a:pPr marL="0" indent="0">
              <a:buNone/>
            </a:pPr>
            <a:endParaRPr lang="es-CO" sz="18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899592" y="931094"/>
            <a:ext cx="2304256" cy="6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solidFill>
                  <a:srgbClr val="00B0F0"/>
                </a:solidFill>
              </a:rPr>
              <a:t>Objetivos </a:t>
            </a:r>
            <a:endParaRPr lang="es-CO" sz="2400" b="1" dirty="0">
              <a:solidFill>
                <a:srgbClr val="00B0F0"/>
              </a:solidFill>
            </a:endParaRPr>
          </a:p>
        </p:txBody>
      </p:sp>
      <p:sp>
        <p:nvSpPr>
          <p:cNvPr id="5" name="4 CuadroTexto">
            <a:hlinkClick r:id="rId7" action="ppaction://hlinksldjump"/>
          </p:cNvPr>
          <p:cNvSpPr txBox="1"/>
          <p:nvPr/>
        </p:nvSpPr>
        <p:spPr>
          <a:xfrm>
            <a:off x="4217132" y="93005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rgbClr val="00B0F0"/>
                </a:solidFill>
              </a:rPr>
              <a:t>Perspectivas futuras</a:t>
            </a:r>
            <a:endParaRPr lang="es-CO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731024"/>
            <a:ext cx="6400800" cy="1126976"/>
          </a:xfrm>
        </p:spPr>
        <p:txBody>
          <a:bodyPr/>
          <a:lstStyle/>
          <a:p>
            <a:r>
              <a:rPr lang="es-CO" dirty="0" smtClean="0"/>
              <a:t>Comentarios al documento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5610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179512" y="116632"/>
            <a:ext cx="9073008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43" charset="0"/>
              <a:defRPr sz="4400">
                <a:solidFill>
                  <a:srgbClr val="000000"/>
                </a:solidFill>
                <a:latin typeface="Arial" pitchFamily="43" charset="0"/>
                <a:ea typeface="SimSun" charset="-122"/>
                <a:cs typeface="SimSun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s-CO" sz="2800" b="1" dirty="0" smtClean="0">
                <a:solidFill>
                  <a:srgbClr val="00B0F0"/>
                </a:solidFill>
                <a:latin typeface="Calibri" pitchFamily="43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s-CO" sz="2800" b="1" dirty="0">
              <a:solidFill>
                <a:srgbClr val="00B0F0"/>
              </a:solidFill>
              <a:latin typeface="Calibri" pitchFamily="43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s-CO" sz="2800" b="1" dirty="0" err="1" smtClean="0">
                <a:solidFill>
                  <a:srgbClr val="00B0F0"/>
                </a:solidFill>
                <a:latin typeface="Calibri" pitchFamily="43" charset="0"/>
              </a:rPr>
              <a:t>Comentarios</a:t>
            </a:r>
            <a:r>
              <a:rPr lang="en-US" altLang="es-CO" sz="2800" b="1" dirty="0" smtClean="0">
                <a:solidFill>
                  <a:srgbClr val="00B0F0"/>
                </a:solidFill>
                <a:latin typeface="Calibri" pitchFamily="43" charset="0"/>
              </a:rPr>
              <a:t> al </a:t>
            </a:r>
            <a:r>
              <a:rPr lang="en-US" altLang="es-CO" sz="2800" b="1" dirty="0" err="1" smtClean="0">
                <a:solidFill>
                  <a:srgbClr val="00B0F0"/>
                </a:solidFill>
                <a:latin typeface="Calibri" pitchFamily="43" charset="0"/>
              </a:rPr>
              <a:t>documento</a:t>
            </a:r>
            <a:r>
              <a:rPr lang="en-US" altLang="es-CO" sz="2800" b="1" dirty="0" smtClean="0">
                <a:solidFill>
                  <a:srgbClr val="00B0F0"/>
                </a:solidFill>
                <a:latin typeface="Calibri" pitchFamily="43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s-CO" sz="2200" b="1" dirty="0" smtClean="0">
                <a:solidFill>
                  <a:srgbClr val="00B0F0"/>
                </a:solidFill>
                <a:latin typeface="Calibri" pitchFamily="43" charset="0"/>
              </a:rPr>
              <a:t>“</a:t>
            </a:r>
            <a:r>
              <a:rPr lang="es-ES_tradnl" altLang="es-CO" sz="2200" dirty="0" smtClean="0">
                <a:latin typeface="Calibri" pitchFamily="43" charset="0"/>
              </a:rPr>
              <a:t>Metodología </a:t>
            </a:r>
            <a:r>
              <a:rPr lang="es-ES_tradnl" altLang="es-CO" sz="2200" dirty="0">
                <a:latin typeface="Calibri" pitchFamily="43" charset="0"/>
              </a:rPr>
              <a:t>para la construcción de sistemas de monitoreo de las desigualdades sociales en salud</a:t>
            </a:r>
            <a:r>
              <a:rPr lang="es-ES_tradnl" altLang="es-CO" sz="2200" dirty="0" smtClean="0">
                <a:latin typeface="Calibri" pitchFamily="43" charset="0"/>
              </a:rPr>
              <a:t>”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_tradnl" altLang="es-CO" sz="2000" b="1" dirty="0">
              <a:solidFill>
                <a:srgbClr val="00B0F0"/>
              </a:solidFill>
              <a:latin typeface="Calibri" pitchFamily="43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s-ES" sz="1600" dirty="0" smtClean="0"/>
              <a:t>Sugerencia en cambio de estructura al Documento, conservando orden: </a:t>
            </a:r>
          </a:p>
          <a:p>
            <a:pPr marL="285750" lvl="0" indent="-285750">
              <a:buFont typeface="Arial"/>
              <a:buChar char="•"/>
            </a:pPr>
            <a:endParaRPr lang="es-ES" sz="1600" dirty="0" smtClean="0"/>
          </a:p>
          <a:p>
            <a:pPr marL="400050" lvl="0" indent="-400050">
              <a:buAutoNum type="romanLcParenR"/>
            </a:pPr>
            <a:r>
              <a:rPr lang="es-ES" sz="1600" dirty="0" smtClean="0"/>
              <a:t>Fundamentación DSS, </a:t>
            </a:r>
          </a:p>
          <a:p>
            <a:pPr marL="400050" lvl="0" indent="-400050">
              <a:buAutoNum type="romanLcParenR"/>
            </a:pPr>
            <a:r>
              <a:rPr lang="es-ES" sz="1600" dirty="0" smtClean="0"/>
              <a:t>Fuentes de información, </a:t>
            </a:r>
          </a:p>
          <a:p>
            <a:pPr marL="400050" lvl="0" indent="-400050">
              <a:buAutoNum type="romanLcParenR"/>
            </a:pPr>
            <a:r>
              <a:rPr lang="es-ES" sz="1600" dirty="0" smtClean="0"/>
              <a:t>Indicadores de resultados de salud, </a:t>
            </a:r>
          </a:p>
          <a:p>
            <a:pPr marL="400050" lvl="0" indent="-400050">
              <a:buAutoNum type="romanLcParenR"/>
            </a:pPr>
            <a:r>
              <a:rPr lang="es-ES" sz="1600" dirty="0" smtClean="0"/>
              <a:t>Indicadores de Posición socio-económica y </a:t>
            </a:r>
          </a:p>
          <a:p>
            <a:pPr marL="400050" lvl="0" indent="-400050">
              <a:buAutoNum type="romanLcParenR"/>
            </a:pPr>
            <a:r>
              <a:rPr lang="es-ES" sz="1600" dirty="0" smtClean="0"/>
              <a:t>combinación de indicadores y proxy.</a:t>
            </a:r>
          </a:p>
          <a:p>
            <a:pPr lvl="0"/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 Fortalecer </a:t>
            </a:r>
            <a:r>
              <a:rPr lang="es-ES" sz="1600" dirty="0"/>
              <a:t>la descripción del diagnóstico sobre los sistemas de monitoreo y medición de las </a:t>
            </a:r>
            <a:endParaRPr lang="es-ES" sz="1600" dirty="0" smtClean="0"/>
          </a:p>
          <a:p>
            <a:pPr lvl="0"/>
            <a:r>
              <a:rPr lang="es-ES" sz="1600" dirty="0" smtClean="0"/>
              <a:t>desigualdades </a:t>
            </a:r>
            <a:r>
              <a:rPr lang="es-ES" sz="1600" dirty="0"/>
              <a:t>en la región latinoamericana. </a:t>
            </a:r>
            <a:endParaRPr lang="es-ES" sz="1600" dirty="0" smtClean="0"/>
          </a:p>
          <a:p>
            <a:pPr lvl="0"/>
            <a:endParaRPr lang="es-ES" sz="1600" dirty="0"/>
          </a:p>
          <a:p>
            <a:pPr marL="400050" lvl="0" indent="-400050">
              <a:buAutoNum type="romanLcParenR"/>
            </a:pPr>
            <a:r>
              <a:rPr lang="es-ES" sz="1600" dirty="0" smtClean="0"/>
              <a:t>¿</a:t>
            </a:r>
            <a:r>
              <a:rPr lang="es-ES" sz="1600" dirty="0"/>
              <a:t>Con qué se cuenta? </a:t>
            </a:r>
            <a:endParaRPr lang="es-ES" sz="1600" dirty="0" smtClean="0"/>
          </a:p>
          <a:p>
            <a:pPr marL="400050" lvl="0" indent="-400050">
              <a:buAutoNum type="romanLcParenR"/>
            </a:pPr>
            <a:r>
              <a:rPr lang="es-ES" sz="1600" dirty="0" smtClean="0"/>
              <a:t>¿</a:t>
            </a:r>
            <a:r>
              <a:rPr lang="es-ES" sz="1600" dirty="0"/>
              <a:t>Cuál ha sido el avance? </a:t>
            </a:r>
            <a:endParaRPr lang="es-ES" sz="1600" dirty="0" smtClean="0"/>
          </a:p>
          <a:p>
            <a:pPr marL="400050" lvl="0" indent="-400050">
              <a:buAutoNum type="romanLcParenR"/>
            </a:pPr>
            <a:r>
              <a:rPr lang="es-ES" sz="1600" dirty="0" smtClean="0"/>
              <a:t>¿</a:t>
            </a:r>
            <a:r>
              <a:rPr lang="es-ES" sz="1600" dirty="0"/>
              <a:t>Qué es lo que falta para consolidar los sistemas de medición y monitoreo de las desigualdades</a:t>
            </a:r>
            <a:r>
              <a:rPr lang="es-ES" sz="1600" dirty="0" smtClean="0"/>
              <a:t>?</a:t>
            </a:r>
          </a:p>
          <a:p>
            <a:pPr lvl="0"/>
            <a:endParaRPr lang="es-CO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Metodológicamente </a:t>
            </a:r>
            <a:r>
              <a:rPr lang="es-ES" sz="1600" dirty="0"/>
              <a:t>la guía debería incluir una aproximación a modelos de análisis como parámetros para los indicadores.</a:t>
            </a:r>
            <a:endParaRPr lang="es-CO" sz="1600" dirty="0"/>
          </a:p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es-CO" sz="1600" b="1" dirty="0" smtClean="0">
              <a:solidFill>
                <a:srgbClr val="00B0F0"/>
              </a:solidFill>
              <a:latin typeface="Calibri" pitchFamily="43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9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dirty="0">
                <a:hlinkClick r:id="rId2"/>
              </a:rPr>
              <a:t>mospina@minsalud.gov.co</a:t>
            </a:r>
            <a:endParaRPr lang="es-CO" dirty="0"/>
          </a:p>
          <a:p>
            <a:r>
              <a:rPr lang="es-CO" dirty="0" smtClean="0"/>
              <a:t>jrivillas@minsalud.gov.co</a:t>
            </a:r>
            <a:endParaRPr lang="es-CO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EF2B13-8190-4C93-A9C0-DB200CB27498}" type="slidenum">
              <a:rPr lang="es-CO" smtClean="0"/>
              <a:pPr>
                <a:defRPr/>
              </a:pPr>
              <a:t>35</a:t>
            </a:fld>
            <a:endParaRPr lang="es-CO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gracias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7586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/>
              <a:t>Aporte sectorial</a:t>
            </a:r>
            <a:endParaRPr lang="es-CO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27594"/>
            <a:ext cx="7208444" cy="485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64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946036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176053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61543"/>
            <a:ext cx="252028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8999"/>
            <a:ext cx="3400524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0024" y="5065767"/>
            <a:ext cx="310172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cto 2"/>
          <p:cNvCxnSpPr/>
          <p:nvPr/>
        </p:nvCxnSpPr>
        <p:spPr>
          <a:xfrm>
            <a:off x="4701612" y="2636912"/>
            <a:ext cx="2390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4716016" y="4293096"/>
            <a:ext cx="23906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239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/>
              <a:t>Efectos </a:t>
            </a:r>
            <a:br>
              <a:rPr lang="es-CO" sz="2800" dirty="0"/>
            </a:br>
            <a:r>
              <a:rPr lang="es-CO" sz="2800" dirty="0"/>
              <a:t>Prioridades Colombia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099" y="1600200"/>
            <a:ext cx="7358397" cy="47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6514973"/>
            <a:ext cx="555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Fuente: Bodega de Datos del SISPRO- ENSIN, ENSM,ENS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8718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800" dirty="0"/>
              <a:t>Cobertura afiliación </a:t>
            </a:r>
            <a:br>
              <a:rPr lang="es-CO" sz="2800" dirty="0"/>
            </a:br>
            <a:r>
              <a:rPr lang="es-CO" sz="2800" dirty="0"/>
              <a:t>por quintil de ingreso</a:t>
            </a:r>
            <a:br>
              <a:rPr lang="es-CO" sz="2800" dirty="0"/>
            </a:br>
            <a:r>
              <a:rPr lang="es-CO" sz="2800" dirty="0"/>
              <a:t>Colombia - 1995 - 2010</a:t>
            </a:r>
            <a:endParaRPr lang="es-CO" dirty="0"/>
          </a:p>
        </p:txBody>
      </p:sp>
      <p:pic>
        <p:nvPicPr>
          <p:cNvPr id="6" name="Marcador de conteni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14399" y="1991493"/>
            <a:ext cx="7315201" cy="4070401"/>
          </a:xfrm>
        </p:spPr>
      </p:pic>
      <p:sp>
        <p:nvSpPr>
          <p:cNvPr id="8" name="7 CuadroTexto"/>
          <p:cNvSpPr txBox="1"/>
          <p:nvPr/>
        </p:nvSpPr>
        <p:spPr>
          <a:xfrm>
            <a:off x="467544" y="6669360"/>
            <a:ext cx="8136904" cy="2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CO" sz="1100" b="1" dirty="0" smtClean="0">
                <a:cs typeface="Times New Roman" pitchFamily="18" charset="0"/>
              </a:rPr>
              <a:t>Fuente: </a:t>
            </a:r>
            <a:r>
              <a:rPr lang="es-CO" sz="1100" dirty="0" smtClean="0">
                <a:cs typeface="Times New Roman" pitchFamily="18" charset="0"/>
              </a:rPr>
              <a:t>Camacho A. Flórez C. Diagnóstico e Inequidades de la Salud en Colombia: 1990-2010 con base  en DHS 1995-2010</a:t>
            </a:r>
            <a:endParaRPr lang="es-CO" sz="11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0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205" y="1236702"/>
            <a:ext cx="400966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6"/>
          <p:cNvCxnSpPr/>
          <p:nvPr/>
        </p:nvCxnSpPr>
        <p:spPr bwMode="auto">
          <a:xfrm>
            <a:off x="4977993" y="2412414"/>
            <a:ext cx="1412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7"/>
          <p:cNvCxnSpPr/>
          <p:nvPr/>
        </p:nvCxnSpPr>
        <p:spPr bwMode="auto">
          <a:xfrm>
            <a:off x="5046255" y="4227196"/>
            <a:ext cx="1411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8"/>
          <p:cNvSpPr txBox="1">
            <a:spLocks noChangeArrowheads="1"/>
          </p:cNvSpPr>
          <p:nvPr/>
        </p:nvSpPr>
        <p:spPr bwMode="auto">
          <a:xfrm>
            <a:off x="5195381" y="1808625"/>
            <a:ext cx="1680850" cy="51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200"/>
              <a:t>Efectos</a:t>
            </a:r>
          </a:p>
        </p:txBody>
      </p:sp>
      <p:sp>
        <p:nvSpPr>
          <p:cNvPr id="7" name="CuadroTexto 11"/>
          <p:cNvSpPr txBox="1">
            <a:spLocks noChangeArrowheads="1"/>
          </p:cNvSpPr>
          <p:nvPr/>
        </p:nvSpPr>
        <p:spPr bwMode="auto">
          <a:xfrm>
            <a:off x="5204368" y="3290013"/>
            <a:ext cx="1887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200" dirty="0" smtClean="0"/>
              <a:t>Determinantes Intermedios</a:t>
            </a:r>
            <a:endParaRPr lang="es-CO" sz="2200" dirty="0"/>
          </a:p>
        </p:txBody>
      </p:sp>
      <p:sp>
        <p:nvSpPr>
          <p:cNvPr id="8" name="CuadroTexto 12"/>
          <p:cNvSpPr txBox="1">
            <a:spLocks noChangeArrowheads="1"/>
          </p:cNvSpPr>
          <p:nvPr/>
        </p:nvSpPr>
        <p:spPr bwMode="auto">
          <a:xfrm>
            <a:off x="5073921" y="4764033"/>
            <a:ext cx="1896899" cy="91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200" dirty="0"/>
              <a:t>Determinantes Estructurales</a:t>
            </a:r>
          </a:p>
        </p:txBody>
      </p:sp>
      <p:sp>
        <p:nvSpPr>
          <p:cNvPr id="9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5796187" y="6475413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B06B12A-FCDB-4973-B265-81C241048F40}" type="slidenum">
              <a:rPr lang="es-CO">
                <a:solidFill>
                  <a:schemeClr val="bg1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0" name="CuadroTexto 11"/>
          <p:cNvSpPr txBox="1">
            <a:spLocks noChangeArrowheads="1"/>
          </p:cNvSpPr>
          <p:nvPr/>
        </p:nvSpPr>
        <p:spPr bwMode="auto">
          <a:xfrm>
            <a:off x="5204368" y="2474668"/>
            <a:ext cx="1680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dirty="0" smtClean="0"/>
              <a:t>Factores de riesgo</a:t>
            </a:r>
            <a:endParaRPr lang="es-CO" dirty="0"/>
          </a:p>
        </p:txBody>
      </p:sp>
      <p:sp>
        <p:nvSpPr>
          <p:cNvPr id="11" name="Cerrar llave 1"/>
          <p:cNvSpPr/>
          <p:nvPr/>
        </p:nvSpPr>
        <p:spPr>
          <a:xfrm>
            <a:off x="6156176" y="1052736"/>
            <a:ext cx="701412" cy="223727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2"/>
          <p:cNvSpPr txBox="1"/>
          <p:nvPr/>
        </p:nvSpPr>
        <p:spPr>
          <a:xfrm>
            <a:off x="6732240" y="1236702"/>
            <a:ext cx="738664" cy="17551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s-CO" dirty="0" smtClean="0"/>
              <a:t>Servicios de salud</a:t>
            </a:r>
          </a:p>
          <a:p>
            <a:pPr algn="ctr"/>
            <a:r>
              <a:rPr lang="es-CO" dirty="0" smtClean="0"/>
              <a:t>EPS-IPS</a:t>
            </a:r>
          </a:p>
        </p:txBody>
      </p:sp>
      <p:sp>
        <p:nvSpPr>
          <p:cNvPr id="13" name="Cerrar llave 3"/>
          <p:cNvSpPr/>
          <p:nvPr/>
        </p:nvSpPr>
        <p:spPr>
          <a:xfrm>
            <a:off x="7164288" y="1052736"/>
            <a:ext cx="531621" cy="25922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2"/>
          <p:cNvSpPr txBox="1"/>
          <p:nvPr/>
        </p:nvSpPr>
        <p:spPr>
          <a:xfrm>
            <a:off x="7596336" y="1692075"/>
            <a:ext cx="461665" cy="12538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s-CO" dirty="0" smtClean="0"/>
              <a:t>Sector Salud</a:t>
            </a:r>
          </a:p>
        </p:txBody>
      </p:sp>
      <p:sp>
        <p:nvSpPr>
          <p:cNvPr id="15" name="Cerrar llave 5"/>
          <p:cNvSpPr/>
          <p:nvPr/>
        </p:nvSpPr>
        <p:spPr>
          <a:xfrm>
            <a:off x="7452320" y="3290013"/>
            <a:ext cx="442302" cy="29472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7740352" y="3978735"/>
            <a:ext cx="461665" cy="156985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Demás sectores</a:t>
            </a:r>
          </a:p>
        </p:txBody>
      </p:sp>
      <p:sp>
        <p:nvSpPr>
          <p:cNvPr id="17" name="Cerrar llave 4"/>
          <p:cNvSpPr/>
          <p:nvPr/>
        </p:nvSpPr>
        <p:spPr>
          <a:xfrm>
            <a:off x="7668344" y="620688"/>
            <a:ext cx="1022342" cy="5728583"/>
          </a:xfrm>
          <a:prstGeom prst="rightBrace">
            <a:avLst>
              <a:gd name="adj1" fmla="val 8333"/>
              <a:gd name="adj2" fmla="val 502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6"/>
          <p:cNvSpPr txBox="1"/>
          <p:nvPr/>
        </p:nvSpPr>
        <p:spPr>
          <a:xfrm>
            <a:off x="8594256" y="1335564"/>
            <a:ext cx="461665" cy="44869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/>
                </a:solidFill>
              </a:rPr>
              <a:t>MODIDIFICACIÓN DE LA SITUACIÓN DE SALUD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9651925"/>
              </p:ext>
            </p:extLst>
          </p:nvPr>
        </p:nvGraphicFramePr>
        <p:xfrm>
          <a:off x="539552" y="908720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3550" y="1320800"/>
            <a:ext cx="472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smtClean="0">
                <a:solidFill>
                  <a:srgbClr val="00A0BA"/>
                </a:solidFill>
                <a:latin typeface="Arial" pitchFamily="34" charset="0"/>
              </a:rPr>
              <a:t>“La </a:t>
            </a:r>
            <a:r>
              <a:rPr lang="en-US" sz="2000" dirty="0">
                <a:solidFill>
                  <a:srgbClr val="00A0BA"/>
                </a:solidFill>
                <a:latin typeface="Arial" pitchFamily="34" charset="0"/>
              </a:rPr>
              <a:t>salud </a:t>
            </a:r>
            <a:r>
              <a:rPr lang="en-US" sz="2000" dirty="0" smtClean="0">
                <a:solidFill>
                  <a:srgbClr val="00A0BA"/>
                </a:solidFill>
                <a:latin typeface="Arial" pitchFamily="34" charset="0"/>
              </a:rPr>
              <a:t>es </a:t>
            </a:r>
            <a:r>
              <a:rPr lang="en-US" sz="2000" dirty="0">
                <a:solidFill>
                  <a:srgbClr val="00A0BA"/>
                </a:solidFill>
                <a:latin typeface="Arial" pitchFamily="34" charset="0"/>
              </a:rPr>
              <a:t>un </a:t>
            </a:r>
            <a:r>
              <a:rPr lang="en-US" sz="2000" dirty="0" smtClean="0">
                <a:solidFill>
                  <a:srgbClr val="00A0BA"/>
                </a:solidFill>
                <a:latin typeface="Arial" pitchFamily="34" charset="0"/>
              </a:rPr>
              <a:t>resultado de </a:t>
            </a:r>
            <a:r>
              <a:rPr lang="en-US" sz="2000" dirty="0">
                <a:solidFill>
                  <a:srgbClr val="00A0BA"/>
                </a:solidFill>
                <a:latin typeface="Arial" pitchFamily="34" charset="0"/>
              </a:rPr>
              <a:t>todas las </a:t>
            </a:r>
            <a:r>
              <a:rPr lang="en-US" sz="2000" dirty="0" smtClean="0">
                <a:solidFill>
                  <a:srgbClr val="00A0BA"/>
                </a:solidFill>
                <a:latin typeface="Arial" pitchFamily="34" charset="0"/>
              </a:rPr>
              <a:t>políticas”: </a:t>
            </a:r>
          </a:p>
          <a:p>
            <a:r>
              <a:rPr lang="en-US" sz="2000" b="1" dirty="0" smtClean="0">
                <a:solidFill>
                  <a:srgbClr val="00A0BA"/>
                </a:solidFill>
                <a:latin typeface="Arial" pitchFamily="34" charset="0"/>
              </a:rPr>
              <a:t>Ban </a:t>
            </a:r>
            <a:r>
              <a:rPr lang="en-US" sz="2000" b="1" dirty="0">
                <a:solidFill>
                  <a:srgbClr val="00A0BA"/>
                </a:solidFill>
                <a:latin typeface="Arial" pitchFamily="34" charset="0"/>
              </a:rPr>
              <a:t>Ki Moon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3113" y="723900"/>
            <a:ext cx="2000250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499" y="4221088"/>
            <a:ext cx="16414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xfrm>
            <a:off x="6853237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3843B6-3420-4C6A-A649-4D7922D4C1D9}" type="slidenum">
              <a:rPr lang="es-CO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96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ower poin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atos" ma:contentTypeID="0x010100FBC985A31B5CD241840CF988C083E4DB0068A69DC46CACE94F9185C6978B40FA5A" ma:contentTypeVersion="2" ma:contentTypeDescription="" ma:contentTypeScope="" ma:versionID="8c63cd7136641439611b7d4a7296c234">
  <xsd:schema xmlns:xsd="http://www.w3.org/2001/XMLSchema" xmlns:xs="http://www.w3.org/2001/XMLSchema" xmlns:p="http://schemas.microsoft.com/office/2006/metadata/properties" xmlns:ns2="bc7fa6d9-f289-453f-8d65-26d024cbc172" targetNamespace="http://schemas.microsoft.com/office/2006/metadata/properties" ma:root="true" ma:fieldsID="bdc37574e5b1551ed1c47c1a2e4ae806" ns2:_="">
    <xsd:import namespace="bc7fa6d9-f289-453f-8d65-26d024cbc172"/>
    <xsd:element name="properties">
      <xsd:complexType>
        <xsd:sequence>
          <xsd:element name="documentManagement">
            <xsd:complexType>
              <xsd:all>
                <xsd:element ref="ns2:f7c15317806b4028ac8fc9f6d335fafc" minOccurs="0"/>
                <xsd:element ref="ns2:TaxCatchAll" minOccurs="0"/>
                <xsd:element ref="ns2:TaxCatchAllLabel" minOccurs="0"/>
                <xsd:element ref="ns2:Descripción_x0020_Doc" minOccurs="0"/>
                <xsd:element ref="ns2:Fecha_x0020_de_x0020_Elaboración" minOccurs="0"/>
                <xsd:element ref="ns2:Responsables" minOccurs="0"/>
                <xsd:element ref="ns2:jb7d0116877843ce99896577e7cb6859" minOccurs="0"/>
                <xsd:element ref="ns2:Vigencia_x0020_doc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fa6d9-f289-453f-8d65-26d024cbc172" elementFormDefault="qualified">
    <xsd:import namespace="http://schemas.microsoft.com/office/2006/documentManagement/types"/>
    <xsd:import namespace="http://schemas.microsoft.com/office/infopath/2007/PartnerControls"/>
    <xsd:element name="f7c15317806b4028ac8fc9f6d335fafc" ma:index="8" nillable="true" ma:taxonomy="true" ma:internalName="f7c15317806b4028ac8fc9f6d335fafc" ma:taxonomyFieldName="Categor_x00ed_a_x0020_doc" ma:displayName="Categoría doc" ma:default="" ma:fieldId="{f7c15317-806b-4028-ac8f-c9f6d335fafc}" ma:sspId="9cc345cb-f662-4a43-bcab-f881f4175b50" ma:termSetId="e92004c8-e2b2-4c21-afe1-9e49cb041e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Columna global de taxonomía" ma:hidden="true" ma:list="{17eaa2ca-36e1-4269-a87f-191c66219742}" ma:internalName="TaxCatchAll" ma:showField="CatchAllData" ma:web="bc7fa6d9-f289-453f-8d65-26d024cbc1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Columna global de taxonomía1" ma:hidden="true" ma:list="{17eaa2ca-36e1-4269-a87f-191c66219742}" ma:internalName="TaxCatchAllLabel" ma:readOnly="true" ma:showField="CatchAllDataLabel" ma:web="bc7fa6d9-f289-453f-8d65-26d024cbc1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escripción_x0020_Doc" ma:index="12" nillable="true" ma:displayName="Descripción Doc" ma:internalName="Descripci_x00f3_n_x0020_Doc">
      <xsd:simpleType>
        <xsd:restriction base="dms:Note">
          <xsd:maxLength value="255"/>
        </xsd:restriction>
      </xsd:simpleType>
    </xsd:element>
    <xsd:element name="Fecha_x0020_de_x0020_Elaboración" ma:index="13" nillable="true" ma:displayName="Fecha publicación" ma:format="DateOnly" ma:internalName="Fecha_x0020_de_x0020_Elaboraci_x00f3_n">
      <xsd:simpleType>
        <xsd:restriction base="dms:DateTime"/>
      </xsd:simpleType>
    </xsd:element>
    <xsd:element name="Responsables" ma:index="14" nillable="true" ma:displayName="Responsables" ma:internalName="Responsables">
      <xsd:simpleType>
        <xsd:restriction base="dms:Text">
          <xsd:maxLength value="255"/>
        </xsd:restriction>
      </xsd:simpleType>
    </xsd:element>
    <xsd:element name="jb7d0116877843ce99896577e7cb6859" ma:index="15" nillable="true" ma:taxonomy="true" ma:internalName="jb7d0116877843ce99896577e7cb6859" ma:taxonomyFieldName="Subcategor_x00ed_a" ma:displayName="Subcategoría" ma:default="" ma:fieldId="{3b7d0116-8778-43ce-9989-6577e7cb6859}" ma:sspId="9cc345cb-f662-4a43-bcab-f881f4175b50" ma:termSetId="1e1c6da7-9b63-42e1-baf2-c51645b8ab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igencia_x0020_doc" ma:index="17" nillable="true" ma:displayName="Vigencia doc" ma:internalName="Vigencia_x0020_doc">
      <xsd:simpleType>
        <xsd:restriction base="dms:Text">
          <xsd:maxLength value="255"/>
        </xsd:restriction>
      </xsd:simpleType>
    </xsd:element>
    <xsd:element name="_dlc_DocId" ma:index="1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b7d0116877843ce99896577e7cb6859 xmlns="bc7fa6d9-f289-453f-8d65-26d024cbc1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Presentaciones institucionales</TermName>
          <TermId xmlns="http://schemas.microsoft.com/office/infopath/2007/PartnerControls">9d1fb67c-5734-46da-b192-e61c8ce0edf2</TermId>
        </TermInfo>
      </Terms>
    </jb7d0116877843ce99896577e7cb6859>
    <f7c15317806b4028ac8fc9f6d335fafc xmlns="bc7fa6d9-f289-453f-8d65-26d024cbc1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Formatos</TermName>
          <TermId xmlns="http://schemas.microsoft.com/office/infopath/2007/PartnerControls">704a239a-4231-409a-9dc1-f45beee493d4</TermId>
        </TermInfo>
      </Terms>
    </f7c15317806b4028ac8fc9f6d335fafc>
    <Responsables xmlns="bc7fa6d9-f289-453f-8d65-26d024cbc172" xsi:nil="true"/>
    <Descripción_x0020_Doc xmlns="bc7fa6d9-f289-453f-8d65-26d024cbc172" xsi:nil="true"/>
    <Fecha_x0020_de_x0020_Elaboración xmlns="bc7fa6d9-f289-453f-8d65-26d024cbc172" xsi:nil="true"/>
    <TaxCatchAll xmlns="bc7fa6d9-f289-453f-8d65-26d024cbc172">
      <Value>67</Value>
      <Value>32</Value>
    </TaxCatchAll>
    <Vigencia_x0020_doc xmlns="bc7fa6d9-f289-453f-8d65-26d024cbc172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59C8039-C26D-4C20-B572-53350711D3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7fa6d9-f289-453f-8d65-26d024cbc1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D7533C-B894-429D-B42B-C3BD3B27B1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83B8B2-491E-4537-A29F-50A26A1C5088}">
  <ds:schemaRefs>
    <ds:schemaRef ds:uri="http://schemas.microsoft.com/office/2006/documentManagement/types"/>
    <ds:schemaRef ds:uri="http://purl.org/dc/terms/"/>
    <ds:schemaRef ds:uri="http://purl.org/dc/elements/1.1/"/>
    <ds:schemaRef ds:uri="bc7fa6d9-f289-453f-8d65-26d024cbc172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20358E12-5916-4FF7-BF9F-3EE7B623F86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power point </Template>
  <TotalTime>173</TotalTime>
  <Words>1764</Words>
  <Application>Microsoft Office PowerPoint</Application>
  <PresentationFormat>Presentación en pantalla (4:3)</PresentationFormat>
  <Paragraphs>336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Plantilla power point </vt:lpstr>
      <vt:lpstr>La salud y la necesidad de gestión de los determinantes sociales y el trabajo intersectorial</vt:lpstr>
      <vt:lpstr>Salud</vt:lpstr>
      <vt:lpstr> Modelo de los determinantes sociales de la salud </vt:lpstr>
      <vt:lpstr>Aporte sectorial</vt:lpstr>
      <vt:lpstr>Diapositiva 5</vt:lpstr>
      <vt:lpstr>Efectos  Prioridades Colombia</vt:lpstr>
      <vt:lpstr>Cobertura afiliación  por quintil de ingreso Colombia - 1995 - 2010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Enfoque Conceptual</vt:lpstr>
      <vt:lpstr>Diapositiva 23</vt:lpstr>
      <vt:lpstr>ROSS (30) mayo 2014</vt:lpstr>
      <vt:lpstr>Diapositiva 25</vt:lpstr>
      <vt:lpstr>Sistema de Monitoreo Componentes ODES</vt:lpstr>
      <vt:lpstr>Diapositiva 27</vt:lpstr>
      <vt:lpstr>Sistema de Monitoreo Insumos, procesos &amp; resultados</vt:lpstr>
      <vt:lpstr>Sistema de Monitoreo Canales de acceso y difusión</vt:lpstr>
      <vt:lpstr>Sistema de Monitoreo Documentos generados</vt:lpstr>
      <vt:lpstr>Diapositiva 31</vt:lpstr>
      <vt:lpstr>Debilidades </vt:lpstr>
      <vt:lpstr>Diapositiva 33</vt:lpstr>
      <vt:lpstr>Diapositiva 34</vt:lpstr>
      <vt:lpstr>gracias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Llano Restrepo</dc:creator>
  <cp:lastModifiedBy>ProBook 4430s</cp:lastModifiedBy>
  <cp:revision>38</cp:revision>
  <dcterms:created xsi:type="dcterms:W3CDTF">2014-07-01T13:20:37Z</dcterms:created>
  <dcterms:modified xsi:type="dcterms:W3CDTF">2014-07-24T21:50:19Z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0x010100FBC985A31B5CD241840CF988C083E4DB0068A69DC46CACE94F9185C6978B40FA5A</vt:lpwstr>
  </property>
  <property fmtid="{D5CDD505-2E9C-101B-9397-08002B2CF9AE}" pid="3" name="_dlc_DocIdItemGuid">
    <vt:lpwstr>ba62dad2-fce6-4d19-be9d-e205fd9064cf</vt:lpwstr>
  </property>
  <property fmtid="{D5CDD505-2E9C-101B-9397-08002B2CF9AE}" pid="4" name="p7d9235404034b618a5fc349e8483915">
    <vt:lpwstr>Formatos|704a239a-4231-409a-9dc1-f45beee493d4</vt:lpwstr>
  </property>
  <property fmtid="{D5CDD505-2E9C-101B-9397-08002B2CF9AE}" pid="5" name="Categoría doc">
    <vt:lpwstr>32;#Formatos|704a239a-4231-409a-9dc1-f45beee493d4</vt:lpwstr>
  </property>
  <property fmtid="{D5CDD505-2E9C-101B-9397-08002B2CF9AE}" pid="6" name="TaxKeyword">
    <vt:lpwstr/>
  </property>
  <property fmtid="{D5CDD505-2E9C-101B-9397-08002B2CF9AE}" pid="7" name="Categor_x00ed_a">
    <vt:lpwstr>32;#Formatos|704a239a-4231-409a-9dc1-f45beee493d4</vt:lpwstr>
  </property>
  <property fmtid="{D5CDD505-2E9C-101B-9397-08002B2CF9AE}" pid="8" name="Subcategoría">
    <vt:lpwstr>67;#Presentaciones institucionales|9d1fb67c-5734-46da-b192-e61c8ce0edf2</vt:lpwstr>
  </property>
  <property fmtid="{D5CDD505-2E9C-101B-9397-08002B2CF9AE}" pid="9" name="TaxKeywordTaxHTField">
    <vt:lpwstr/>
  </property>
  <property fmtid="{D5CDD505-2E9C-101B-9397-08002B2CF9AE}" pid="10" name="Categoría">
    <vt:lpwstr>32</vt:lpwstr>
  </property>
  <property fmtid="{D5CDD505-2E9C-101B-9397-08002B2CF9AE}" pid="11" name="jb7d0116877843ce99896577e7cb6859">
    <vt:lpwstr>Presentaciones institucionales|9d1fb67c-5734-46da-b192-e61c8ce0edf2</vt:lpwstr>
  </property>
  <property fmtid="{D5CDD505-2E9C-101B-9397-08002B2CF9AE}" pid="12" name="f7c15317806b4028ac8fc9f6d335fafc">
    <vt:lpwstr>Formatos|704a239a-4231-409a-9dc1-f45beee493d4</vt:lpwstr>
  </property>
  <property fmtid="{D5CDD505-2E9C-101B-9397-08002B2CF9AE}" pid="13" name="Responsables">
    <vt:lpwstr/>
  </property>
  <property fmtid="{D5CDD505-2E9C-101B-9397-08002B2CF9AE}" pid="14" name="Descripción Doc">
    <vt:lpwstr/>
  </property>
  <property fmtid="{D5CDD505-2E9C-101B-9397-08002B2CF9AE}" pid="15" name="TaxCatchAll">
    <vt:lpwstr>67;#;#32;#</vt:lpwstr>
  </property>
  <property fmtid="{D5CDD505-2E9C-101B-9397-08002B2CF9AE}" pid="16" name="Vigencia doc">
    <vt:lpwstr/>
  </property>
  <property fmtid="{D5CDD505-2E9C-101B-9397-08002B2CF9AE}" pid="17" name="_dlc_DocId">
    <vt:lpwstr>SK56FQYSNTNA-12-2569</vt:lpwstr>
  </property>
  <property fmtid="{D5CDD505-2E9C-101B-9397-08002B2CF9AE}" pid="18" name="_dlc_DocIdUrl">
    <vt:lpwstr>http://intranet.minsalud.gov.co/Biblioteca/_layouts/15/DocIdRedir.aspx?ID=SK56FQYSNTNA-12-2569, SK56FQYSNTNA-12-2569</vt:lpwstr>
  </property>
  <property fmtid="{D5CDD505-2E9C-101B-9397-08002B2CF9AE}" pid="19" name="Fecha de Elaboración">
    <vt:lpwstr/>
  </property>
</Properties>
</file>